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97" autoAdjust="0"/>
    <p:restoredTop sz="92774" autoAdjust="0"/>
  </p:normalViewPr>
  <p:slideViewPr>
    <p:cSldViewPr snapToGrid="0" snapToObjects="1">
      <p:cViewPr varScale="1">
        <p:scale>
          <a:sx n="118" d="100"/>
          <a:sy n="118" d="100"/>
        </p:scale>
        <p:origin x="425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4.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1574EE4-4087-4481-9458-42664D4C6A9C}" type="datetimeFigureOut">
              <a:rPr lang="en-US" smtClean="0"/>
              <a:t>9/14/2017</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6A36A49-A76F-42CA-AECD-6B5BB4AE1080}" type="slidenum">
              <a:rPr lang="en-US" smtClean="0"/>
              <a:t>‹#›</a:t>
            </a:fld>
            <a:endParaRPr lang="en-US"/>
          </a:p>
        </p:txBody>
      </p:sp>
    </p:spTree>
    <p:extLst>
      <p:ext uri="{BB962C8B-B14F-4D97-AF65-F5344CB8AC3E}">
        <p14:creationId xmlns:p14="http://schemas.microsoft.com/office/powerpoint/2010/main" val="61384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6A49-A76F-42CA-AECD-6B5BB4AE1080}" type="slidenum">
              <a:rPr lang="en-US" smtClean="0"/>
              <a:t>1</a:t>
            </a:fld>
            <a:endParaRPr lang="en-US"/>
          </a:p>
        </p:txBody>
      </p:sp>
    </p:spTree>
    <p:extLst>
      <p:ext uri="{BB962C8B-B14F-4D97-AF65-F5344CB8AC3E}">
        <p14:creationId xmlns:p14="http://schemas.microsoft.com/office/powerpoint/2010/main" val="332946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7.png"/><Relationship Id="rId18" Type="http://schemas.openxmlformats.org/officeDocument/2006/relationships/image" Target="../media/image12.svg"/><Relationship Id="rId3" Type="http://schemas.openxmlformats.org/officeDocument/2006/relationships/hyperlink" Target="http://www.uvm.edu/~transctr/pdf/" TargetMode="Externa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svg"/><Relationship Id="rId17"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image" Target="../media/image10.svg"/><Relationship Id="rId20" Type="http://schemas.openxmlformats.org/officeDocument/2006/relationships/image" Target="../media/image14.svg"/><Relationship Id="rId1" Type="http://schemas.openxmlformats.org/officeDocument/2006/relationships/slideLayout" Target="../slideLayouts/slideLayout5.xml"/><Relationship Id="rId6" Type="http://schemas.openxmlformats.org/officeDocument/2006/relationships/hyperlink" Target="http://http/vtrans.vermont.gov/boards-councils/stic" TargetMode="External"/><Relationship Id="rId11" Type="http://schemas.openxmlformats.org/officeDocument/2006/relationships/image" Target="../media/image5.png"/><Relationship Id="rId5" Type="http://schemas.openxmlformats.org/officeDocument/2006/relationships/hyperlink" Target="http://vtrans.vermont.gov/planning/research" TargetMode="External"/><Relationship Id="rId15" Type="http://schemas.openxmlformats.org/officeDocument/2006/relationships/image" Target="../media/image9.png"/><Relationship Id="rId23" Type="http://schemas.openxmlformats.org/officeDocument/2006/relationships/image" Target="../media/image17.jpeg"/><Relationship Id="rId10" Type="http://schemas.openxmlformats.org/officeDocument/2006/relationships/image" Target="../media/image4.svg"/><Relationship Id="rId19" Type="http://schemas.openxmlformats.org/officeDocument/2006/relationships/image" Target="../media/image13.png"/><Relationship Id="rId4" Type="http://schemas.openxmlformats.org/officeDocument/2006/relationships/hyperlink" Target="http://vtrans.vermont.gov/planning/research/2017symposium" TargetMode="External"/><Relationship Id="rId9" Type="http://schemas.openxmlformats.org/officeDocument/2006/relationships/image" Target="../media/image3.png"/><Relationship Id="rId14" Type="http://schemas.openxmlformats.org/officeDocument/2006/relationships/image" Target="../media/image8.svg"/><Relationship Id="rId22"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1093713223"/>
              </p:ext>
            </p:extLst>
          </p:nvPr>
        </p:nvGraphicFramePr>
        <p:xfrm>
          <a:off x="393538" y="420080"/>
          <a:ext cx="6872287" cy="9607826"/>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val="20000"/>
                    </a:ext>
                  </a:extLst>
                </a:gridCol>
                <a:gridCol w="4991752">
                  <a:extLst>
                    <a:ext uri="{9D8B030D-6E8A-4147-A177-3AD203B41FA5}">
                      <a16:colId xmlns:a16="http://schemas.microsoft.com/office/drawing/2014/main" val="20001"/>
                    </a:ext>
                  </a:extLst>
                </a:gridCol>
              </a:tblGrid>
              <a:tr h="453819">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788946">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gn="ctr">
                        <a:lnSpc>
                          <a:spcPts val="1800"/>
                        </a:lnSpc>
                        <a:spcBef>
                          <a:spcPts val="825"/>
                        </a:spcBef>
                      </a:pPr>
                      <a:endParaRPr lang="en-US" sz="1800" b="1" spc="35" dirty="0">
                        <a:solidFill>
                          <a:srgbClr val="231F20"/>
                        </a:solidFill>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535756">
                <a:tc>
                  <a:txBody>
                    <a:bodyPr/>
                    <a:lstStyle/>
                    <a:p>
                      <a:pPr algn="ctr"/>
                      <a:r>
                        <a:rPr lang="en-US" sz="1800" b="1" dirty="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4940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a:solidFill>
                            <a:srgbClr val="231F20"/>
                          </a:solidFill>
                          <a:latin typeface="Franklin Gothic Book" panose="020B0503020102020204" pitchFamily="34" charset="0"/>
                          <a:cs typeface="Calibri"/>
                        </a:rPr>
                        <a:t>Unmanned Aerial Systems for Transportation Decision Support</a:t>
                      </a:r>
                      <a:endParaRPr sz="1000" dirty="0">
                        <a:latin typeface="Franklin Gothic Book" panose="020B0503020102020204" pitchFamily="34"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dirty="0">
                        <a:solidFill>
                          <a:srgbClr val="231F20"/>
                        </a:solidFill>
                        <a:latin typeface="Franklin Gothic Book" panose="020B0503020102020204" pitchFamily="34" charset="0"/>
                        <a:cs typeface="Calibri"/>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300"/>
                        </a:spcBef>
                      </a:pPr>
                      <a:r>
                        <a:rPr lang="en-US" sz="800" spc="-20" dirty="0">
                          <a:solidFill>
                            <a:srgbClr val="231F20"/>
                          </a:solidFill>
                          <a:latin typeface="Palatino Linotype" panose="02040502050505030304" pitchFamily="18" charset="0"/>
                          <a:ea typeface="+mn-ea"/>
                          <a:cs typeface="Calibri"/>
                        </a:rPr>
                        <a:t>September 2014 – August 2016</a:t>
                      </a:r>
                      <a:endParaRPr sz="800" spc="-20" dirty="0">
                        <a:solidFill>
                          <a:srgbClr val="231F20"/>
                        </a:solidFill>
                        <a:latin typeface="Palatino Linotype" panose="02040502050505030304" pitchFamily="18" charset="0"/>
                        <a:ea typeface="+mn-ea"/>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err="1">
                          <a:solidFill>
                            <a:srgbClr val="231F20"/>
                          </a:solidFill>
                          <a:latin typeface="Palatino Linotype" panose="02040502050505030304" pitchFamily="18" charset="0"/>
                          <a:cs typeface="Calibri"/>
                        </a:rPr>
                        <a:t>Jarlath</a:t>
                      </a:r>
                      <a:r>
                        <a:rPr lang="en-US" sz="800" spc="-20" dirty="0">
                          <a:solidFill>
                            <a:srgbClr val="231F20"/>
                          </a:solidFill>
                          <a:latin typeface="Palatino Linotype" panose="02040502050505030304" pitchFamily="18" charset="0"/>
                          <a:cs typeface="Calibri"/>
                        </a:rPr>
                        <a:t> O’Neil-Dunne, University</a:t>
                      </a:r>
                      <a:r>
                        <a:rPr lang="en-US" sz="800" spc="-20" baseline="0" dirty="0">
                          <a:solidFill>
                            <a:srgbClr val="231F20"/>
                          </a:solidFill>
                          <a:latin typeface="Palatino Linotype" panose="02040502050505030304" pitchFamily="18" charset="0"/>
                          <a:cs typeface="Calibri"/>
                        </a:rPr>
                        <a:t> of Vermont</a:t>
                      </a:r>
                      <a:r>
                        <a:rPr lang="en-US" sz="800" spc="-20" dirty="0">
                          <a:solidFill>
                            <a:srgbClr val="231F20"/>
                          </a:solidFill>
                          <a:latin typeface="Palatino Linotype" panose="02040502050505030304" pitchFamily="18" charset="0"/>
                          <a:cs typeface="Calibri"/>
                        </a:rPr>
                        <a:t>, PI</a:t>
                      </a:r>
                    </a:p>
                    <a:p>
                      <a:pPr marL="152400">
                        <a:lnSpc>
                          <a:spcPct val="100000"/>
                        </a:lnSpc>
                        <a:spcBef>
                          <a:spcPts val="300"/>
                        </a:spcBef>
                      </a:pP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a:solidFill>
                          <a:srgbClr val="231F20"/>
                        </a:solidFill>
                        <a:latin typeface="Calibri"/>
                        <a:cs typeface="Calibri"/>
                      </a:endParaRPr>
                    </a:p>
                    <a:p>
                      <a:pPr marL="152400">
                        <a:lnSpc>
                          <a:spcPct val="100000"/>
                        </a:lnSpc>
                      </a:pPr>
                      <a:r>
                        <a:rPr lang="en-US" sz="1050" b="1" spc="-120" dirty="0">
                          <a:solidFill>
                            <a:srgbClr val="231F20"/>
                          </a:solidFill>
                          <a:latin typeface="Franklin Gothic Book" panose="020B0503020102020204" pitchFamily="34" charset="0"/>
                          <a:cs typeface="Calibri"/>
                        </a:rPr>
                        <a:t>VTRANS </a:t>
                      </a:r>
                      <a:r>
                        <a:rPr sz="1050" b="1" spc="-12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CONTACT</a:t>
                      </a:r>
                      <a:r>
                        <a:rPr lang="en-US" sz="1050" b="1" spc="-10" dirty="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a:solidFill>
                            <a:srgbClr val="231F20"/>
                          </a:solidFill>
                          <a:latin typeface="Palatino Linotype" panose="02040502050505030304" pitchFamily="18" charset="0"/>
                          <a:cs typeface="Calibri"/>
                        </a:rPr>
                        <a:t>Stephen Smith</a:t>
                      </a:r>
                    </a:p>
                    <a:p>
                      <a:pPr marL="152400">
                        <a:lnSpc>
                          <a:spcPct val="100000"/>
                        </a:lnSpc>
                      </a:pPr>
                      <a:endParaRPr lang="en-US" sz="850" spc="-35" dirty="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dirty="0">
                          <a:solidFill>
                            <a:srgbClr val="231F20"/>
                          </a:solidFill>
                          <a:latin typeface="Palatino Linotype" panose="02040502050505030304" pitchFamily="18" charset="0"/>
                          <a:cs typeface="Calibri"/>
                          <a:hlinkClick r:id="rId3"/>
                        </a:rPr>
                        <a:t>Research </a:t>
                      </a:r>
                      <a:r>
                        <a:rPr lang="en-US" sz="850" i="1" baseline="0" dirty="0">
                          <a:solidFill>
                            <a:srgbClr val="231F20"/>
                          </a:solidFill>
                          <a:latin typeface="Palatino Linotype" panose="02040502050505030304" pitchFamily="18" charset="0"/>
                          <a:cs typeface="Calibri"/>
                          <a:hlinkClick r:id="rId3"/>
                        </a:rPr>
                        <a:t>will add link to the final report  and other materials on </a:t>
                      </a:r>
                      <a:r>
                        <a:rPr lang="en-US" sz="850" i="1" baseline="0" dirty="0" err="1">
                          <a:solidFill>
                            <a:srgbClr val="231F20"/>
                          </a:solidFill>
                          <a:latin typeface="Palatino Linotype" panose="02040502050505030304" pitchFamily="18" charset="0"/>
                          <a:cs typeface="Calibri"/>
                          <a:hlinkClick r:id="rId3"/>
                        </a:rPr>
                        <a:t>VTrans</a:t>
                      </a:r>
                      <a:r>
                        <a:rPr lang="en-US" sz="850" i="1" baseline="0" dirty="0">
                          <a:solidFill>
                            <a:srgbClr val="231F20"/>
                          </a:solidFill>
                          <a:latin typeface="Palatino Linotype" panose="02040502050505030304" pitchFamily="18" charset="0"/>
                          <a:cs typeface="Calibri"/>
                          <a:hlinkClick r:id="rId3"/>
                        </a:rPr>
                        <a:t> website</a:t>
                      </a:r>
                      <a:endParaRPr lang="en-US" sz="850" i="1" baseline="0" dirty="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r>
                        <a:rPr lang="en-US" sz="850" dirty="0">
                          <a:latin typeface="Palatino Linotype" panose="02040502050505030304" pitchFamily="18" charset="0"/>
                          <a:cs typeface="Times New Roman"/>
                        </a:rPr>
                        <a:t>This fact sheet</a:t>
                      </a:r>
                      <a:r>
                        <a:rPr lang="en-US" sz="850" baseline="0" dirty="0">
                          <a:latin typeface="Palatino Linotype" panose="02040502050505030304" pitchFamily="18" charset="0"/>
                          <a:cs typeface="Times New Roman"/>
                        </a:rPr>
                        <a:t> was prepared for the 2017 </a:t>
                      </a:r>
                      <a:r>
                        <a:rPr lang="en-US" sz="850" baseline="0" dirty="0" err="1">
                          <a:latin typeface="Palatino Linotype" panose="02040502050505030304" pitchFamily="18" charset="0"/>
                          <a:cs typeface="Times New Roman"/>
                        </a:rPr>
                        <a:t>VTrans</a:t>
                      </a:r>
                      <a:r>
                        <a:rPr lang="en-US" sz="850" baseline="0" dirty="0">
                          <a:latin typeface="Palatino Linotype" panose="02040502050505030304" pitchFamily="18" charset="0"/>
                          <a:cs typeface="Times New Roman"/>
                        </a:rPr>
                        <a:t> Research Symposium &amp; STIC Annual Meeting held </a:t>
                      </a:r>
                      <a:r>
                        <a:rPr lang="en-US" sz="850" b="1" baseline="0" dirty="0">
                          <a:latin typeface="Palatino Linotype" panose="02040502050505030304" pitchFamily="18" charset="0"/>
                          <a:cs typeface="Times New Roman"/>
                        </a:rPr>
                        <a:t>on September 28, 2017</a:t>
                      </a:r>
                      <a:r>
                        <a:rPr lang="en-US" sz="850" baseline="0" dirty="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Fact sheets can be found for additional projects featured at the 2017 Symposium at </a:t>
                      </a:r>
                      <a:r>
                        <a:rPr lang="en-US" sz="850" baseline="0" dirty="0">
                          <a:latin typeface="Palatino Linotype" panose="02040502050505030304" pitchFamily="18" charset="0"/>
                          <a:cs typeface="Times New Roman"/>
                          <a:hlinkClick r:id="rId4"/>
                        </a:rPr>
                        <a:t>http://vtrans.vermont.gov/planning/research/2017symposium</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Research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5"/>
                        </a:rPr>
                        <a:t>http://vtrans.vermont.gov/planning/research</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STIC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6"/>
                        </a:rPr>
                        <a:t>http://vtrans.vermont.gov/boards-councils/stic</a:t>
                      </a:r>
                      <a:r>
                        <a:rPr lang="en-US" sz="850" baseline="0" dirty="0">
                          <a:latin typeface="Palatino Linotype" panose="02040502050505030304" pitchFamily="18" charset="0"/>
                          <a:cs typeface="Times New Roman"/>
                        </a:rPr>
                        <a:t>  </a:t>
                      </a:r>
                      <a:endParaRPr lang="en-US"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200" b="1" spc="20" dirty="0">
                          <a:solidFill>
                            <a:srgbClr val="231F20"/>
                          </a:solidFill>
                          <a:latin typeface="Franklin Gothic Book" panose="020B0503020102020204" pitchFamily="34" charset="0"/>
                          <a:cs typeface="Calibri"/>
                        </a:rPr>
                        <a:t>Executive Summary</a:t>
                      </a:r>
                    </a:p>
                    <a:p>
                      <a:pPr marL="70485" algn="just">
                        <a:lnSpc>
                          <a:spcPct val="100000"/>
                        </a:lnSpc>
                        <a:spcBef>
                          <a:spcPts val="65"/>
                        </a:spcBef>
                      </a:pPr>
                      <a:r>
                        <a:rPr lang="en-US" sz="1000" dirty="0">
                          <a:latin typeface="Palatino Linotype" panose="02040502050505030304" pitchFamily="18" charset="0"/>
                          <a:cs typeface="Calibri"/>
                        </a:rPr>
                        <a:t>Our nation relies on accurate geospatial information to map, measure, and monitor transportation infrastructure and the surrounding landscapes. This project focused on the application of Unmanned Aircraft Systems (UAS) as a novel tool for improving efficiency and efficacy of geospatial data acquisition to improve transportation decision support</a:t>
                      </a:r>
                      <a:endParaRPr lang="en-US" sz="1000" b="0" spc="0" dirty="0">
                        <a:solidFill>
                          <a:schemeClr val="tx1"/>
                        </a:solidFill>
                        <a:latin typeface="Palatino Linotype" panose="02040502050505030304" pitchFamily="18" charset="0"/>
                        <a:ea typeface="+mn-ea"/>
                        <a:cs typeface="Calibri"/>
                      </a:endParaRPr>
                    </a:p>
                    <a:p>
                      <a:pPr marL="70485" algn="just">
                        <a:lnSpc>
                          <a:spcPct val="100000"/>
                        </a:lnSpc>
                        <a:spcBef>
                          <a:spcPts val="65"/>
                        </a:spcBef>
                      </a:pPr>
                      <a:endParaRPr lang="en-US" sz="1200" b="1" spc="20" dirty="0">
                        <a:solidFill>
                          <a:srgbClr val="231F20"/>
                        </a:solidFill>
                        <a:latin typeface="Franklin Gothic Book" panose="020B0503020102020204" pitchFamily="34" charset="0"/>
                        <a:ea typeface="+mn-ea"/>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lang="en-US" sz="1200" b="1" spc="20" dirty="0">
                        <a:solidFill>
                          <a:srgbClr val="231F20"/>
                        </a:solidFill>
                        <a:latin typeface="Franklin Gothic Book" panose="020B0503020102020204" pitchFamily="34" charset="0"/>
                        <a:cs typeface="Calibri"/>
                      </a:endParaRPr>
                    </a:p>
                    <a:p>
                      <a:pPr marL="70485" marR="5715" algn="just">
                        <a:lnSpc>
                          <a:spcPts val="1210"/>
                        </a:lnSpc>
                        <a:spcBef>
                          <a:spcPts val="960"/>
                        </a:spcBef>
                      </a:pPr>
                      <a:endParaRPr sz="1200" dirty="0">
                        <a:latin typeface="Franklin Gothic Book" panose="020B05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7"/>
          <a:stretch>
            <a:fillRect/>
          </a:stretch>
        </p:blipFill>
        <p:spPr>
          <a:xfrm>
            <a:off x="457146" y="547106"/>
            <a:ext cx="1759779" cy="435589"/>
          </a:xfrm>
          <a:prstGeom prst="rect">
            <a:avLst/>
          </a:prstGeom>
        </p:spPr>
      </p:pic>
      <p:sp>
        <p:nvSpPr>
          <p:cNvPr id="32" name="TextBox 31"/>
          <p:cNvSpPr txBox="1"/>
          <p:nvPr/>
        </p:nvSpPr>
        <p:spPr>
          <a:xfrm>
            <a:off x="457146" y="1043975"/>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a:latin typeface="Franklin Gothic Medium" panose="020B0603020102020204" pitchFamily="34" charset="0"/>
              </a:rPr>
              <a:t>2017 Research</a:t>
            </a:r>
          </a:p>
          <a:p>
            <a:pPr algn="ctr"/>
            <a:r>
              <a:rPr lang="en-US" b="1" dirty="0">
                <a:latin typeface="Franklin Gothic Medium" panose="020B0603020102020204" pitchFamily="34" charset="0"/>
              </a:rPr>
              <a:t>Symposium</a:t>
            </a:r>
          </a:p>
        </p:txBody>
      </p:sp>
      <p:pic>
        <p:nvPicPr>
          <p:cNvPr id="5" name="Picture 4">
            <a:extLst>
              <a:ext uri="{FF2B5EF4-FFF2-40B4-BE49-F238E27FC236}">
                <a16:creationId xmlns:a16="http://schemas.microsoft.com/office/drawing/2014/main" id="{8D8DA105-C66A-439F-B7C6-FD5C659F01F8}"/>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2281954" y="3526393"/>
            <a:ext cx="2759384" cy="1600200"/>
          </a:xfrm>
          <a:prstGeom prst="rect">
            <a:avLst/>
          </a:prstGeom>
          <a:ln w="12700" cap="flat" cmpd="sng" algn="ctr">
            <a:solidFill>
              <a:schemeClr val="tx1"/>
            </a:solidFill>
            <a:prstDash val="solid"/>
            <a:round/>
            <a:headEnd type="none" w="med" len="med"/>
            <a:tailEnd type="none" w="med" len="med"/>
          </a:ln>
          <a:effectLst/>
        </p:spPr>
      </p:pic>
      <p:sp>
        <p:nvSpPr>
          <p:cNvPr id="2" name="TextBox 1">
            <a:extLst>
              <a:ext uri="{FF2B5EF4-FFF2-40B4-BE49-F238E27FC236}">
                <a16:creationId xmlns:a16="http://schemas.microsoft.com/office/drawing/2014/main" id="{2DAA92F1-7855-419E-B237-38669926C6DD}"/>
              </a:ext>
            </a:extLst>
          </p:cNvPr>
          <p:cNvSpPr txBox="1"/>
          <p:nvPr/>
        </p:nvSpPr>
        <p:spPr>
          <a:xfrm>
            <a:off x="5041338" y="3451063"/>
            <a:ext cx="2224487" cy="1785104"/>
          </a:xfrm>
          <a:prstGeom prst="rect">
            <a:avLst/>
          </a:prstGeom>
          <a:noFill/>
        </p:spPr>
        <p:txBody>
          <a:bodyPr wrap="square" rtlCol="0">
            <a:spAutoFit/>
          </a:bodyPr>
          <a:lstStyle/>
          <a:p>
            <a:pPr algn="just"/>
            <a:r>
              <a:rPr lang="en-US" sz="1000" dirty="0">
                <a:latin typeface="Palatino Linotype" panose="02040502050505030304" pitchFamily="18" charset="0"/>
              </a:rPr>
              <a:t>Bridges in New England are some of the oldest in the nation. They are difficult and costly to inspect. A multi-rotor UAS with swivel head sensors was employed to capture imagery of locations no human could easily reach. Coupled with 3D models of unprecedented detail, UAS proved to be a cost-effective technology for documenting the precise configurations of bridges.</a:t>
            </a:r>
          </a:p>
        </p:txBody>
      </p:sp>
      <p:sp>
        <p:nvSpPr>
          <p:cNvPr id="4" name="TextBox 3">
            <a:extLst>
              <a:ext uri="{FF2B5EF4-FFF2-40B4-BE49-F238E27FC236}">
                <a16:creationId xmlns:a16="http://schemas.microsoft.com/office/drawing/2014/main" id="{C63C6679-6E8F-44FD-AE56-873C5176E301}"/>
              </a:ext>
            </a:extLst>
          </p:cNvPr>
          <p:cNvSpPr txBox="1"/>
          <p:nvPr/>
        </p:nvSpPr>
        <p:spPr>
          <a:xfrm>
            <a:off x="2281954" y="5216516"/>
            <a:ext cx="2856488" cy="3323987"/>
          </a:xfrm>
          <a:prstGeom prst="rect">
            <a:avLst/>
          </a:prstGeom>
          <a:noFill/>
        </p:spPr>
        <p:txBody>
          <a:bodyPr wrap="square" rtlCol="0">
            <a:spAutoFit/>
          </a:bodyPr>
          <a:lstStyle/>
          <a:p>
            <a:pPr algn="just"/>
            <a:r>
              <a:rPr lang="en-US" sz="1000" dirty="0">
                <a:latin typeface="Palatino Linotype" panose="02040502050505030304" pitchFamily="18" charset="0"/>
              </a:rPr>
              <a:t>Natural disasters stress transportation resource allocation systems as managers struggle to respond to multiple competing threats. In late February 2015 unseasonably warm temperatures and rain in Vermont caused ice on rivers to break up, resulting in ice jams and flooding. Emergency operation managers needed to know what areas were at risk, but a low cloud ceiling rendered traditional aerial assets useless. Our UAS Team rapidly deployed throughout the state to assess risk and document high-water conditions. The UAS team was able to acquire imagery at multiple sites where roads and railways were impacted by rising waters stemming from the ice jams.  2D and 3D geospatial products were generated allowing managers to determine the risk rising waters posed to key pieces of the transportation network. The UAS data also served to document flood conditions, data that will be used in future redesign initiatives.</a:t>
            </a:r>
          </a:p>
        </p:txBody>
      </p:sp>
      <p:sp>
        <p:nvSpPr>
          <p:cNvPr id="6" name="TextBox 5">
            <a:extLst>
              <a:ext uri="{FF2B5EF4-FFF2-40B4-BE49-F238E27FC236}">
                <a16:creationId xmlns:a16="http://schemas.microsoft.com/office/drawing/2014/main" id="{E09FCE38-C3F9-4FF3-A904-C21CD6595C0E}"/>
              </a:ext>
            </a:extLst>
          </p:cNvPr>
          <p:cNvSpPr txBox="1"/>
          <p:nvPr/>
        </p:nvSpPr>
        <p:spPr>
          <a:xfrm>
            <a:off x="2216278" y="8477459"/>
            <a:ext cx="1901628" cy="246221"/>
          </a:xfrm>
          <a:prstGeom prst="rect">
            <a:avLst/>
          </a:prstGeom>
          <a:noFill/>
        </p:spPr>
        <p:txBody>
          <a:bodyPr wrap="square" rtlCol="0">
            <a:spAutoFit/>
          </a:bodyPr>
          <a:lstStyle/>
          <a:p>
            <a:pPr marL="70485" marR="5715" algn="just">
              <a:lnSpc>
                <a:spcPts val="1210"/>
              </a:lnSpc>
              <a:spcBef>
                <a:spcPts val="960"/>
              </a:spcBef>
            </a:pPr>
            <a:r>
              <a:rPr lang="en-US" sz="1200" b="1" spc="20" dirty="0">
                <a:solidFill>
                  <a:srgbClr val="231F20"/>
                </a:solidFill>
                <a:latin typeface="Franklin Gothic Book" panose="020B0503020102020204" pitchFamily="34" charset="0"/>
                <a:cs typeface="Calibri"/>
              </a:rPr>
              <a:t>UAS Benefits</a:t>
            </a:r>
          </a:p>
        </p:txBody>
      </p:sp>
      <p:pic>
        <p:nvPicPr>
          <p:cNvPr id="11" name="Graphic 22" descr="No sign">
            <a:extLst>
              <a:ext uri="{FF2B5EF4-FFF2-40B4-BE49-F238E27FC236}">
                <a16:creationId xmlns:a16="http://schemas.microsoft.com/office/drawing/2014/main" id="{AB01F679-6923-4A2C-9040-ED9EF6C2A00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345497" y="8692203"/>
            <a:ext cx="334736" cy="334736"/>
          </a:xfrm>
          <a:prstGeom prst="rect">
            <a:avLst/>
          </a:prstGeom>
        </p:spPr>
      </p:pic>
      <p:sp>
        <p:nvSpPr>
          <p:cNvPr id="12" name="TextBox 21">
            <a:extLst>
              <a:ext uri="{FF2B5EF4-FFF2-40B4-BE49-F238E27FC236}">
                <a16:creationId xmlns:a16="http://schemas.microsoft.com/office/drawing/2014/main" id="{050B4ED9-818C-4A3A-AEE0-AAC8D9AECB9E}"/>
              </a:ext>
            </a:extLst>
          </p:cNvPr>
          <p:cNvSpPr txBox="1"/>
          <p:nvPr/>
        </p:nvSpPr>
        <p:spPr>
          <a:xfrm>
            <a:off x="2680233" y="8744155"/>
            <a:ext cx="1804306"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Access difficult to reach areas</a:t>
            </a:r>
          </a:p>
        </p:txBody>
      </p:sp>
      <p:sp>
        <p:nvSpPr>
          <p:cNvPr id="7" name="TextBox 6">
            <a:extLst>
              <a:ext uri="{FF2B5EF4-FFF2-40B4-BE49-F238E27FC236}">
                <a16:creationId xmlns:a16="http://schemas.microsoft.com/office/drawing/2014/main" id="{C4A72B73-CC10-4235-A5FC-34EDADA48EA4}"/>
              </a:ext>
            </a:extLst>
          </p:cNvPr>
          <p:cNvSpPr txBox="1"/>
          <p:nvPr/>
        </p:nvSpPr>
        <p:spPr>
          <a:xfrm>
            <a:off x="2153636" y="3239801"/>
            <a:ext cx="1869621" cy="276999"/>
          </a:xfrm>
          <a:prstGeom prst="rect">
            <a:avLst/>
          </a:prstGeom>
          <a:noFill/>
        </p:spPr>
        <p:txBody>
          <a:bodyPr wrap="square" rtlCol="0">
            <a:spAutoFit/>
          </a:bodyPr>
          <a:lstStyle/>
          <a:p>
            <a:pPr marL="70485" algn="just">
              <a:lnSpc>
                <a:spcPct val="100000"/>
              </a:lnSpc>
              <a:spcBef>
                <a:spcPts val="65"/>
              </a:spcBef>
            </a:pPr>
            <a:r>
              <a:rPr lang="en-US" sz="1200" b="1" spc="20" dirty="0">
                <a:solidFill>
                  <a:srgbClr val="231F20"/>
                </a:solidFill>
                <a:latin typeface="Franklin Gothic Book" panose="020B0503020102020204" pitchFamily="34" charset="0"/>
                <a:cs typeface="Calibri"/>
              </a:rPr>
              <a:t>Project Highlights</a:t>
            </a:r>
            <a:endParaRPr lang="en-US" sz="1200" dirty="0">
              <a:latin typeface="Franklin Gothic Book" panose="020B0503020102020204" pitchFamily="34" charset="0"/>
              <a:cs typeface="Calibri"/>
            </a:endParaRPr>
          </a:p>
        </p:txBody>
      </p:sp>
      <p:sp>
        <p:nvSpPr>
          <p:cNvPr id="9" name="TextBox 8">
            <a:extLst>
              <a:ext uri="{FF2B5EF4-FFF2-40B4-BE49-F238E27FC236}">
                <a16:creationId xmlns:a16="http://schemas.microsoft.com/office/drawing/2014/main" id="{923A82AD-E37A-41DA-A013-5EC270C31D70}"/>
              </a:ext>
            </a:extLst>
          </p:cNvPr>
          <p:cNvSpPr txBox="1"/>
          <p:nvPr/>
        </p:nvSpPr>
        <p:spPr>
          <a:xfrm>
            <a:off x="4923144" y="8441201"/>
            <a:ext cx="1461472" cy="276999"/>
          </a:xfrm>
          <a:prstGeom prst="rect">
            <a:avLst/>
          </a:prstGeom>
          <a:noFill/>
        </p:spPr>
        <p:txBody>
          <a:bodyPr wrap="square" rtlCol="0">
            <a:spAutoFit/>
          </a:bodyPr>
          <a:lstStyle/>
          <a:p>
            <a:r>
              <a:rPr lang="en-US" sz="1200" b="1" spc="20" dirty="0">
                <a:solidFill>
                  <a:srgbClr val="231F20"/>
                </a:solidFill>
                <a:latin typeface="Franklin Gothic Book" panose="020B0503020102020204" pitchFamily="34" charset="0"/>
                <a:cs typeface="Calibri"/>
              </a:rPr>
              <a:t>UAS Limitations</a:t>
            </a:r>
            <a:endParaRPr lang="en-US" sz="1200" dirty="0"/>
          </a:p>
        </p:txBody>
      </p:sp>
      <p:pic>
        <p:nvPicPr>
          <p:cNvPr id="18" name="Graphic 17" descr="Warning">
            <a:extLst>
              <a:ext uri="{FF2B5EF4-FFF2-40B4-BE49-F238E27FC236}">
                <a16:creationId xmlns:a16="http://schemas.microsoft.com/office/drawing/2014/main" id="{03A43D96-039B-4A79-9BF0-AFE32324296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345497" y="8979374"/>
            <a:ext cx="334736" cy="334736"/>
          </a:xfrm>
          <a:prstGeom prst="rect">
            <a:avLst/>
          </a:prstGeom>
        </p:spPr>
      </p:pic>
      <p:sp>
        <p:nvSpPr>
          <p:cNvPr id="22" name="TextBox 21">
            <a:extLst>
              <a:ext uri="{FF2B5EF4-FFF2-40B4-BE49-F238E27FC236}">
                <a16:creationId xmlns:a16="http://schemas.microsoft.com/office/drawing/2014/main" id="{33D4567C-C791-4953-A861-D1349551AFEB}"/>
              </a:ext>
            </a:extLst>
          </p:cNvPr>
          <p:cNvSpPr txBox="1"/>
          <p:nvPr/>
        </p:nvSpPr>
        <p:spPr>
          <a:xfrm>
            <a:off x="2680233" y="9036532"/>
            <a:ext cx="2242910"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Safer &amp; faster than traditional methods</a:t>
            </a:r>
          </a:p>
        </p:txBody>
      </p:sp>
      <p:pic>
        <p:nvPicPr>
          <p:cNvPr id="23" name="Graphic 4" descr="Money">
            <a:extLst>
              <a:ext uri="{FF2B5EF4-FFF2-40B4-BE49-F238E27FC236}">
                <a16:creationId xmlns:a16="http://schemas.microsoft.com/office/drawing/2014/main" id="{19E3AD04-68BB-4550-BADE-05F11ABC0F7B}"/>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45497" y="9249711"/>
            <a:ext cx="362729" cy="362729"/>
          </a:xfrm>
          <a:prstGeom prst="rect">
            <a:avLst/>
          </a:prstGeom>
        </p:spPr>
      </p:pic>
      <p:sp>
        <p:nvSpPr>
          <p:cNvPr id="24" name="TextBox 23">
            <a:extLst>
              <a:ext uri="{FF2B5EF4-FFF2-40B4-BE49-F238E27FC236}">
                <a16:creationId xmlns:a16="http://schemas.microsoft.com/office/drawing/2014/main" id="{40375095-FBA5-46C8-BA41-D787C30F8547}"/>
              </a:ext>
            </a:extLst>
          </p:cNvPr>
          <p:cNvSpPr txBox="1"/>
          <p:nvPr/>
        </p:nvSpPr>
        <p:spPr>
          <a:xfrm>
            <a:off x="2708226" y="9340158"/>
            <a:ext cx="2242910"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Cost saving</a:t>
            </a:r>
          </a:p>
        </p:txBody>
      </p:sp>
      <p:pic>
        <p:nvPicPr>
          <p:cNvPr id="20" name="Graphic 19" descr="Earth Globe Americas">
            <a:extLst>
              <a:ext uri="{FF2B5EF4-FFF2-40B4-BE49-F238E27FC236}">
                <a16:creationId xmlns:a16="http://schemas.microsoft.com/office/drawing/2014/main" id="{8CF0A8B6-2657-46E6-86BD-E3785A1EB4A5}"/>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345497" y="9542558"/>
            <a:ext cx="383465" cy="383465"/>
          </a:xfrm>
          <a:prstGeom prst="rect">
            <a:avLst/>
          </a:prstGeom>
        </p:spPr>
      </p:pic>
      <p:sp>
        <p:nvSpPr>
          <p:cNvPr id="28" name="TextBox 27">
            <a:extLst>
              <a:ext uri="{FF2B5EF4-FFF2-40B4-BE49-F238E27FC236}">
                <a16:creationId xmlns:a16="http://schemas.microsoft.com/office/drawing/2014/main" id="{38ADDD98-232D-42A4-8DD6-E0977A806093}"/>
              </a:ext>
            </a:extLst>
          </p:cNvPr>
          <p:cNvSpPr txBox="1"/>
          <p:nvPr/>
        </p:nvSpPr>
        <p:spPr>
          <a:xfrm>
            <a:off x="2718594" y="9612440"/>
            <a:ext cx="2242910"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Geospatial &amp; 3D data</a:t>
            </a:r>
          </a:p>
        </p:txBody>
      </p:sp>
      <p:pic>
        <p:nvPicPr>
          <p:cNvPr id="26" name="Graphic 25" descr="Lightning">
            <a:extLst>
              <a:ext uri="{FF2B5EF4-FFF2-40B4-BE49-F238E27FC236}">
                <a16:creationId xmlns:a16="http://schemas.microsoft.com/office/drawing/2014/main" id="{E1C3F82F-541B-4E00-88F6-0FA9BA0CCD2F}"/>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951136" y="8673325"/>
            <a:ext cx="372451" cy="372451"/>
          </a:xfrm>
          <a:prstGeom prst="rect">
            <a:avLst/>
          </a:prstGeom>
        </p:spPr>
      </p:pic>
      <p:sp>
        <p:nvSpPr>
          <p:cNvPr id="33" name="TextBox 21">
            <a:extLst>
              <a:ext uri="{FF2B5EF4-FFF2-40B4-BE49-F238E27FC236}">
                <a16:creationId xmlns:a16="http://schemas.microsoft.com/office/drawing/2014/main" id="{63701DCB-3A1F-4684-855B-43B83115895E}"/>
              </a:ext>
            </a:extLst>
          </p:cNvPr>
          <p:cNvSpPr txBox="1"/>
          <p:nvPr/>
        </p:nvSpPr>
        <p:spPr>
          <a:xfrm>
            <a:off x="5251428" y="8714984"/>
            <a:ext cx="1804306"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Weather</a:t>
            </a:r>
          </a:p>
        </p:txBody>
      </p:sp>
      <p:pic>
        <p:nvPicPr>
          <p:cNvPr id="35" name="Graphic 2" descr="Wireless router">
            <a:extLst>
              <a:ext uri="{FF2B5EF4-FFF2-40B4-BE49-F238E27FC236}">
                <a16:creationId xmlns:a16="http://schemas.microsoft.com/office/drawing/2014/main" id="{B3C2580F-9711-4C3A-93DC-2BB15AE7A5AF}"/>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972825" y="8972311"/>
            <a:ext cx="321211" cy="321211"/>
          </a:xfrm>
          <a:prstGeom prst="rect">
            <a:avLst/>
          </a:prstGeom>
        </p:spPr>
      </p:pic>
      <p:sp>
        <p:nvSpPr>
          <p:cNvPr id="36" name="TextBox 21">
            <a:extLst>
              <a:ext uri="{FF2B5EF4-FFF2-40B4-BE49-F238E27FC236}">
                <a16:creationId xmlns:a16="http://schemas.microsoft.com/office/drawing/2014/main" id="{02482FBB-99CC-49B3-8642-651247CB60FD}"/>
              </a:ext>
            </a:extLst>
          </p:cNvPr>
          <p:cNvSpPr txBox="1"/>
          <p:nvPr/>
        </p:nvSpPr>
        <p:spPr>
          <a:xfrm>
            <a:off x="5257879" y="9021796"/>
            <a:ext cx="1804306"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Battery Life</a:t>
            </a:r>
          </a:p>
        </p:txBody>
      </p:sp>
      <p:pic>
        <p:nvPicPr>
          <p:cNvPr id="37" name="Graphic 36" descr="Warning">
            <a:extLst>
              <a:ext uri="{FF2B5EF4-FFF2-40B4-BE49-F238E27FC236}">
                <a16:creationId xmlns:a16="http://schemas.microsoft.com/office/drawing/2014/main" id="{4B6FFB24-FE8D-4D9D-AE16-4D3F9C48D65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61504" y="9278604"/>
            <a:ext cx="334736" cy="334736"/>
          </a:xfrm>
          <a:prstGeom prst="rect">
            <a:avLst/>
          </a:prstGeom>
        </p:spPr>
      </p:pic>
      <p:sp>
        <p:nvSpPr>
          <p:cNvPr id="38" name="TextBox 21">
            <a:extLst>
              <a:ext uri="{FF2B5EF4-FFF2-40B4-BE49-F238E27FC236}">
                <a16:creationId xmlns:a16="http://schemas.microsoft.com/office/drawing/2014/main" id="{F746D011-2E72-4D38-B983-494CE9616548}"/>
              </a:ext>
            </a:extLst>
          </p:cNvPr>
          <p:cNvSpPr txBox="1"/>
          <p:nvPr/>
        </p:nvSpPr>
        <p:spPr>
          <a:xfrm>
            <a:off x="5257879" y="9330556"/>
            <a:ext cx="1804306"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Equipment malfunction</a:t>
            </a:r>
          </a:p>
        </p:txBody>
      </p:sp>
      <p:sp>
        <p:nvSpPr>
          <p:cNvPr id="27" name="TextBox 26">
            <a:extLst>
              <a:ext uri="{FF2B5EF4-FFF2-40B4-BE49-F238E27FC236}">
                <a16:creationId xmlns:a16="http://schemas.microsoft.com/office/drawing/2014/main" id="{8158E027-AEEC-4CE3-A99C-4722FA99DD94}"/>
              </a:ext>
            </a:extLst>
          </p:cNvPr>
          <p:cNvSpPr txBox="1"/>
          <p:nvPr/>
        </p:nvSpPr>
        <p:spPr>
          <a:xfrm>
            <a:off x="2281954" y="1010433"/>
            <a:ext cx="4983871" cy="553998"/>
          </a:xfrm>
          <a:prstGeom prst="rect">
            <a:avLst/>
          </a:prstGeom>
          <a:noFill/>
        </p:spPr>
        <p:txBody>
          <a:bodyPr wrap="square" rtlCol="0">
            <a:spAutoFit/>
          </a:bodyPr>
          <a:lstStyle/>
          <a:p>
            <a:pPr marL="196850" marR="186055" lvl="0" algn="ctr">
              <a:lnSpc>
                <a:spcPts val="1800"/>
              </a:lnSpc>
              <a:spcBef>
                <a:spcPts val="825"/>
              </a:spcBef>
            </a:pPr>
            <a:r>
              <a:rPr lang="en-US" sz="2000" b="1" kern="0" spc="35" dirty="0">
                <a:solidFill>
                  <a:srgbClr val="231F20"/>
                </a:solidFill>
                <a:latin typeface="Franklin Gothic Medium" panose="020B0603020102020204" pitchFamily="34" charset="0"/>
                <a:cs typeface="Calibri"/>
              </a:rPr>
              <a:t>Unmanned Aerial Systems for Transportation Decision Support  </a:t>
            </a:r>
            <a:endParaRPr lang="en-US" sz="2000" kern="0" dirty="0">
              <a:solidFill>
                <a:prstClr val="black"/>
              </a:solidFill>
              <a:latin typeface="Franklin Gothic Medium" panose="020B0603020102020204" pitchFamily="34" charset="0"/>
              <a:cs typeface="Calibri"/>
            </a:endParaRPr>
          </a:p>
        </p:txBody>
      </p:sp>
      <p:pic>
        <p:nvPicPr>
          <p:cNvPr id="39" name="Graphic 4" descr="Head with Gears">
            <a:extLst>
              <a:ext uri="{FF2B5EF4-FFF2-40B4-BE49-F238E27FC236}">
                <a16:creationId xmlns:a16="http://schemas.microsoft.com/office/drawing/2014/main" id="{792A646D-E2FA-456D-AF02-4A2ECC3B8BB4}"/>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4982782" y="9592620"/>
            <a:ext cx="327639" cy="327639"/>
          </a:xfrm>
          <a:prstGeom prst="rect">
            <a:avLst/>
          </a:prstGeom>
        </p:spPr>
      </p:pic>
      <p:sp>
        <p:nvSpPr>
          <p:cNvPr id="40" name="TextBox 21">
            <a:extLst>
              <a:ext uri="{FF2B5EF4-FFF2-40B4-BE49-F238E27FC236}">
                <a16:creationId xmlns:a16="http://schemas.microsoft.com/office/drawing/2014/main" id="{A444E569-130A-4EAB-802B-7F1C0B2342E5}"/>
              </a:ext>
            </a:extLst>
          </p:cNvPr>
          <p:cNvSpPr txBox="1"/>
          <p:nvPr/>
        </p:nvSpPr>
        <p:spPr>
          <a:xfrm>
            <a:off x="5257879" y="9626064"/>
            <a:ext cx="1804306"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b="1" dirty="0">
                <a:latin typeface="Palatino Linotype" panose="02040502050505030304" pitchFamily="18" charset="0"/>
              </a:rPr>
              <a:t>Expertise required</a:t>
            </a:r>
          </a:p>
        </p:txBody>
      </p:sp>
      <p:pic>
        <p:nvPicPr>
          <p:cNvPr id="10" name="Picture 9" descr="A picture containing tree, outdoor, person, water sport&#10;&#10;Description generated with very high confidence">
            <a:extLst>
              <a:ext uri="{FF2B5EF4-FFF2-40B4-BE49-F238E27FC236}">
                <a16:creationId xmlns:a16="http://schemas.microsoft.com/office/drawing/2014/main" id="{6D63D09E-2A22-4389-A001-5D2596F4298A}"/>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t="7628" r="10921" b="8994"/>
          <a:stretch/>
        </p:blipFill>
        <p:spPr>
          <a:xfrm rot="5400000">
            <a:off x="4667066" y="5791628"/>
            <a:ext cx="3099546" cy="2175935"/>
          </a:xfrm>
          <a:prstGeom prst="rect">
            <a:avLst/>
          </a:prstGeom>
          <a:ln w="12700" cap="flat" cmpd="sng" algn="ctr">
            <a:solidFill>
              <a:schemeClr val="tx1"/>
            </a:solidFill>
            <a:prstDash val="solid"/>
            <a:round/>
            <a:headEnd type="none" w="med" len="med"/>
            <a:tailEnd type="none" w="med" len="me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E23TXWV46JPD-235135430-39</_dlc_DocId>
    <_dlc_DocIdUrl xmlns="22ec0dd7-095b-41f2-b8b8-a624496b8c6b">
      <Url>https://outside.vermont.gov/agency/VTRANS/external/docs/_layouts/15/DocIdRedir.aspx?ID=E23TXWV46JPD-235135430-39</Url>
      <Description>E23TXWV46JPD-235135430-39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191C07-8F6C-4836-BA4C-F930DBE517DE}"/>
</file>

<file path=customXml/itemProps2.xml><?xml version="1.0" encoding="utf-8"?>
<ds:datastoreItem xmlns:ds="http://schemas.openxmlformats.org/officeDocument/2006/customXml" ds:itemID="{CC9779C9-D9A9-449D-9A07-784FBCE1DDF5}"/>
</file>

<file path=customXml/itemProps3.xml><?xml version="1.0" encoding="utf-8"?>
<ds:datastoreItem xmlns:ds="http://schemas.openxmlformats.org/officeDocument/2006/customXml" ds:itemID="{09AFED61-CA95-45E2-AABA-45DBD99184E2}"/>
</file>

<file path=customXml/itemProps4.xml><?xml version="1.0" encoding="utf-8"?>
<ds:datastoreItem xmlns:ds="http://schemas.openxmlformats.org/officeDocument/2006/customXml" ds:itemID="{8F18A3FA-E650-4D9D-8AC4-453FE8499901}"/>
</file>

<file path=docProps/app.xml><?xml version="1.0" encoding="utf-8"?>
<Properties xmlns="http://schemas.openxmlformats.org/officeDocument/2006/extended-properties" xmlns:vt="http://schemas.openxmlformats.org/officeDocument/2006/docPropsVTypes">
  <Template/>
  <TotalTime>738</TotalTime>
  <Words>470</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Franklin Gothic Book</vt:lpstr>
      <vt:lpstr>Franklin Gothic Demi</vt:lpstr>
      <vt:lpstr>Franklin Gothic Medium</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Jarlath</cp:lastModifiedBy>
  <cp:revision>33</cp:revision>
  <cp:lastPrinted>2017-07-31T17:57:21Z</cp:lastPrinted>
  <dcterms:created xsi:type="dcterms:W3CDTF">2016-10-05T18:36:23Z</dcterms:created>
  <dcterms:modified xsi:type="dcterms:W3CDTF">2017-09-14T20:08:29Z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cae32061-b772-4eac-8f7d-79b67d897f7e</vt:lpwstr>
  </property>
</Properties>
</file>