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7772400" cy="10058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7630"/>
    <a:srgbClr val="72B4A3"/>
    <a:srgbClr val="E1E7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97" autoAdjust="0"/>
    <p:restoredTop sz="92774" autoAdjust="0"/>
  </p:normalViewPr>
  <p:slideViewPr>
    <p:cSldViewPr snapToGrid="0" snapToObjects="1">
      <p:cViewPr varScale="1">
        <p:scale>
          <a:sx n="118" d="100"/>
          <a:sy n="118" d="100"/>
        </p:scale>
        <p:origin x="4254"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12" Type="http://schemas.openxmlformats.org/officeDocument/2006/relationships/customXml" Target="../customXml/item4.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3.xml"/><Relationship Id="rId5" Type="http://schemas.openxmlformats.org/officeDocument/2006/relationships/viewProps" Target="viewProps.xml"/><Relationship Id="rId10" Type="http://schemas.openxmlformats.org/officeDocument/2006/relationships/customXml" Target="../customXml/item2.xml"/><Relationship Id="rId4" Type="http://schemas.openxmlformats.org/officeDocument/2006/relationships/presProps" Target="presProps.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81574EE4-4087-4481-9458-42664D4C6A9C}" type="datetimeFigureOut">
              <a:rPr lang="en-US" smtClean="0"/>
              <a:t>9/14/2017</a:t>
            </a:fld>
            <a:endParaRPr lang="en-US"/>
          </a:p>
        </p:txBody>
      </p:sp>
      <p:sp>
        <p:nvSpPr>
          <p:cNvPr id="4" name="Slide Image Placeholder 3"/>
          <p:cNvSpPr>
            <a:spLocks noGrp="1" noRot="1" noChangeAspect="1"/>
          </p:cNvSpPr>
          <p:nvPr>
            <p:ph type="sldImg" idx="2"/>
          </p:nvPr>
        </p:nvSpPr>
        <p:spPr>
          <a:xfrm>
            <a:off x="2293938" y="1162050"/>
            <a:ext cx="242252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B6A36A49-A76F-42CA-AECD-6B5BB4AE1080}" type="slidenum">
              <a:rPr lang="en-US" smtClean="0"/>
              <a:t>‹#›</a:t>
            </a:fld>
            <a:endParaRPr lang="en-US"/>
          </a:p>
        </p:txBody>
      </p:sp>
    </p:spTree>
    <p:extLst>
      <p:ext uri="{BB962C8B-B14F-4D97-AF65-F5344CB8AC3E}">
        <p14:creationId xmlns:p14="http://schemas.microsoft.com/office/powerpoint/2010/main" val="613840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A36A49-A76F-42CA-AECD-6B5BB4AE1080}" type="slidenum">
              <a:rPr lang="en-US" smtClean="0"/>
              <a:t>1</a:t>
            </a:fld>
            <a:endParaRPr lang="en-US"/>
          </a:p>
        </p:txBody>
      </p:sp>
    </p:spTree>
    <p:extLst>
      <p:ext uri="{BB962C8B-B14F-4D97-AF65-F5344CB8AC3E}">
        <p14:creationId xmlns:p14="http://schemas.microsoft.com/office/powerpoint/2010/main" val="3329465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9/14/2017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9/14/2017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9/14/2017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9/14/2017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9/14/2017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9/14/2017</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jpeg"/><Relationship Id="rId13" Type="http://schemas.openxmlformats.org/officeDocument/2006/relationships/image" Target="../media/image7.png"/><Relationship Id="rId18" Type="http://schemas.openxmlformats.org/officeDocument/2006/relationships/image" Target="../media/image12.svg"/><Relationship Id="rId3" Type="http://schemas.openxmlformats.org/officeDocument/2006/relationships/hyperlink" Target="http://www.uvm.edu/~transctr/pdf/" TargetMode="External"/><Relationship Id="rId21" Type="http://schemas.openxmlformats.org/officeDocument/2006/relationships/image" Target="../media/image15.png"/><Relationship Id="rId7" Type="http://schemas.openxmlformats.org/officeDocument/2006/relationships/image" Target="../media/image1.png"/><Relationship Id="rId12" Type="http://schemas.openxmlformats.org/officeDocument/2006/relationships/image" Target="../media/image6.svg"/><Relationship Id="rId17" Type="http://schemas.openxmlformats.org/officeDocument/2006/relationships/image" Target="../media/image11.png"/><Relationship Id="rId2" Type="http://schemas.openxmlformats.org/officeDocument/2006/relationships/notesSlide" Target="../notesSlides/notesSlide1.xml"/><Relationship Id="rId16" Type="http://schemas.openxmlformats.org/officeDocument/2006/relationships/image" Target="../media/image10.svg"/><Relationship Id="rId20" Type="http://schemas.openxmlformats.org/officeDocument/2006/relationships/image" Target="../media/image14.svg"/><Relationship Id="rId1" Type="http://schemas.openxmlformats.org/officeDocument/2006/relationships/slideLayout" Target="../slideLayouts/slideLayout5.xml"/><Relationship Id="rId6" Type="http://schemas.openxmlformats.org/officeDocument/2006/relationships/hyperlink" Target="http://http/vtrans.vermont.gov/boards-councils/stic" TargetMode="External"/><Relationship Id="rId11" Type="http://schemas.openxmlformats.org/officeDocument/2006/relationships/image" Target="../media/image5.png"/><Relationship Id="rId5" Type="http://schemas.openxmlformats.org/officeDocument/2006/relationships/hyperlink" Target="http://vtrans.vermont.gov/planning/research" TargetMode="External"/><Relationship Id="rId15" Type="http://schemas.openxmlformats.org/officeDocument/2006/relationships/image" Target="../media/image9.png"/><Relationship Id="rId23" Type="http://schemas.openxmlformats.org/officeDocument/2006/relationships/image" Target="../media/image17.jpeg"/><Relationship Id="rId10" Type="http://schemas.openxmlformats.org/officeDocument/2006/relationships/image" Target="../media/image4.svg"/><Relationship Id="rId19" Type="http://schemas.openxmlformats.org/officeDocument/2006/relationships/image" Target="../media/image13.png"/><Relationship Id="rId4" Type="http://schemas.openxmlformats.org/officeDocument/2006/relationships/hyperlink" Target="http://vtrans.vermont.gov/planning/research/2017symposium" TargetMode="External"/><Relationship Id="rId9" Type="http://schemas.openxmlformats.org/officeDocument/2006/relationships/image" Target="../media/image3.png"/><Relationship Id="rId14" Type="http://schemas.openxmlformats.org/officeDocument/2006/relationships/image" Target="../media/image8.svg"/><Relationship Id="rId22" Type="http://schemas.openxmlformats.org/officeDocument/2006/relationships/image" Target="../media/image1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object 29"/>
          <p:cNvGraphicFramePr>
            <a:graphicFrameLocks noGrp="1"/>
          </p:cNvGraphicFramePr>
          <p:nvPr>
            <p:extLst>
              <p:ext uri="{D42A27DB-BD31-4B8C-83A1-F6EECF244321}">
                <p14:modId xmlns:p14="http://schemas.microsoft.com/office/powerpoint/2010/main" val="1093713223"/>
              </p:ext>
            </p:extLst>
          </p:nvPr>
        </p:nvGraphicFramePr>
        <p:xfrm>
          <a:off x="393538" y="420080"/>
          <a:ext cx="6872287" cy="9607826"/>
        </p:xfrm>
        <a:graphic>
          <a:graphicData uri="http://schemas.openxmlformats.org/drawingml/2006/table">
            <a:tbl>
              <a:tblPr firstRow="1" bandRow="1">
                <a:tableStyleId>{2D5ABB26-0587-4C30-8999-92F81FD0307C}</a:tableStyleId>
              </a:tblPr>
              <a:tblGrid>
                <a:gridCol w="1880535">
                  <a:extLst>
                    <a:ext uri="{9D8B030D-6E8A-4147-A177-3AD203B41FA5}">
                      <a16:colId xmlns:a16="http://schemas.microsoft.com/office/drawing/2014/main" val="20000"/>
                    </a:ext>
                  </a:extLst>
                </a:gridCol>
                <a:gridCol w="4991752">
                  <a:extLst>
                    <a:ext uri="{9D8B030D-6E8A-4147-A177-3AD203B41FA5}">
                      <a16:colId xmlns:a16="http://schemas.microsoft.com/office/drawing/2014/main" val="20001"/>
                    </a:ext>
                  </a:extLst>
                </a:gridCol>
              </a:tblGrid>
              <a:tr h="453819">
                <a:tc rowSpan="2">
                  <a:txBody>
                    <a:bodyPr/>
                    <a:lstStyle/>
                    <a:p>
                      <a:pPr marL="201930" algn="ctr">
                        <a:lnSpc>
                          <a:spcPct val="100000"/>
                        </a:lnSpc>
                        <a:spcBef>
                          <a:spcPts val="844"/>
                        </a:spcBef>
                      </a:pPr>
                      <a:endParaRPr sz="1350" dirty="0">
                        <a:latin typeface="Times New Roman"/>
                        <a:cs typeface="Times New Roman"/>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557630">
                        <a:alpha val="25000"/>
                      </a:srgbClr>
                    </a:solidFill>
                  </a:tcPr>
                </a:tc>
                <a:tc>
                  <a:txBody>
                    <a:bodyPr/>
                    <a:lstStyle/>
                    <a:p>
                      <a:pPr marL="302895">
                        <a:lnSpc>
                          <a:spcPct val="100000"/>
                        </a:lnSpc>
                        <a:spcBef>
                          <a:spcPts val="75"/>
                        </a:spcBef>
                      </a:pPr>
                      <a:r>
                        <a:rPr sz="3000" b="1" spc="114"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FACT</a:t>
                      </a:r>
                      <a:r>
                        <a:rPr sz="3000" b="1" spc="-165"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 </a:t>
                      </a:r>
                      <a:r>
                        <a:rPr sz="3000" b="1" spc="165"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SHEET</a:t>
                      </a:r>
                      <a:endParaRPr sz="3000" dirty="0">
                        <a:effectLst>
                          <a:outerShdw blurRad="50800" dist="38100" dir="2700000" algn="tl" rotWithShape="0">
                            <a:prstClr val="black">
                              <a:alpha val="40000"/>
                            </a:prstClr>
                          </a:outerShdw>
                        </a:effectLst>
                        <a:latin typeface="Franklin Gothic Demi" panose="020B0703020102020204" pitchFamily="34" charset="0"/>
                        <a:cs typeface="Calibri"/>
                      </a:endParaRPr>
                    </a:p>
                  </a:txBody>
                  <a:tcPr marL="0" marR="0" marT="0" marB="0">
                    <a:lnL w="12699">
                      <a:solidFill>
                        <a:srgbClr val="395F3A"/>
                      </a:solidFill>
                      <a:prstDash val="solid"/>
                    </a:lnL>
                    <a:solidFill>
                      <a:srgbClr val="557630"/>
                    </a:solidFill>
                  </a:tcPr>
                </a:tc>
                <a:extLst>
                  <a:ext uri="{0D108BD9-81ED-4DB2-BD59-A6C34878D82A}">
                    <a16:rowId xmlns:a16="http://schemas.microsoft.com/office/drawing/2014/main" val="10000"/>
                  </a:ext>
                </a:extLst>
              </a:tr>
              <a:tr h="788946">
                <a:tc vMerge="1">
                  <a:txBody>
                    <a:bodyPr/>
                    <a:lstStyle/>
                    <a:p>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DDDBEC"/>
                    </a:solidFill>
                  </a:tcPr>
                </a:tc>
                <a:tc>
                  <a:txBody>
                    <a:bodyPr/>
                    <a:lstStyle/>
                    <a:p>
                      <a:pPr marL="196850" marR="186055" algn="ctr">
                        <a:lnSpc>
                          <a:spcPts val="1800"/>
                        </a:lnSpc>
                        <a:spcBef>
                          <a:spcPts val="825"/>
                        </a:spcBef>
                      </a:pPr>
                      <a:endParaRPr lang="en-US" sz="1800" b="1" spc="35" dirty="0">
                        <a:solidFill>
                          <a:srgbClr val="231F20"/>
                        </a:solidFill>
                        <a:latin typeface="Franklin Gothic Medium" panose="020B0603020102020204" pitchFamily="34" charset="0"/>
                        <a:cs typeface="Calibri"/>
                      </a:endParaRPr>
                    </a:p>
                  </a:txBody>
                  <a:tcPr marL="0" marR="0" marT="0" marB="0">
                    <a:lnL w="12699">
                      <a:solidFill>
                        <a:srgbClr val="395F3A"/>
                      </a:solidFill>
                      <a:prstDash val="solid"/>
                    </a:lnL>
                  </a:tcPr>
                </a:tc>
                <a:extLst>
                  <a:ext uri="{0D108BD9-81ED-4DB2-BD59-A6C34878D82A}">
                    <a16:rowId xmlns:a16="http://schemas.microsoft.com/office/drawing/2014/main" val="10001"/>
                  </a:ext>
                </a:extLst>
              </a:tr>
              <a:tr h="535756">
                <a:tc>
                  <a:txBody>
                    <a:bodyPr/>
                    <a:lstStyle/>
                    <a:p>
                      <a:pPr algn="ctr"/>
                      <a:r>
                        <a:rPr lang="en-US" sz="1800" b="1" dirty="0">
                          <a:solidFill>
                            <a:schemeClr val="bg1"/>
                          </a:solidFill>
                          <a:effectLst>
                            <a:outerShdw blurRad="50800" dist="38100" dir="2700000" algn="tl" rotWithShape="0">
                              <a:prstClr val="black">
                                <a:alpha val="40000"/>
                              </a:prstClr>
                            </a:outerShdw>
                          </a:effectLst>
                          <a:latin typeface="Calibri"/>
                          <a:cs typeface="Calibri"/>
                        </a:rPr>
                        <a:t>&amp; STIC Annual Meeting</a:t>
                      </a:r>
                      <a:endParaRPr sz="1800" b="1" dirty="0">
                        <a:solidFill>
                          <a:schemeClr val="bg1"/>
                        </a:solidFill>
                        <a:effectLst>
                          <a:outerShdw blurRad="50800" dist="38100" dir="2700000" algn="tl" rotWithShape="0">
                            <a:prstClr val="black">
                              <a:alpha val="40000"/>
                            </a:prstClr>
                          </a:outerShdw>
                        </a:effectLst>
                        <a:latin typeface="Calibri"/>
                        <a:cs typeface="Calibri"/>
                      </a:endParaRPr>
                    </a:p>
                  </a:txBody>
                  <a:tcPr marL="0" marR="0" marT="0" marB="0">
                    <a:lnL w="12699">
                      <a:solidFill>
                        <a:srgbClr val="395F3A"/>
                      </a:solidFill>
                      <a:prstDash val="solid"/>
                    </a:lnL>
                    <a:lnR w="12699">
                      <a:solidFill>
                        <a:srgbClr val="395F3A"/>
                      </a:solidFill>
                      <a:prstDash val="solid"/>
                    </a:lnR>
                    <a:solidFill>
                      <a:srgbClr val="557630"/>
                    </a:solidFill>
                  </a:tcPr>
                </a:tc>
                <a:tc>
                  <a:txBody>
                    <a:bodyPr/>
                    <a:lstStyle/>
                    <a:p>
                      <a:endParaRPr sz="1800" dirty="0">
                        <a:latin typeface="Calibri"/>
                        <a:cs typeface="Calibri"/>
                      </a:endParaRPr>
                    </a:p>
                  </a:txBody>
                  <a:tcPr marL="0" marR="0" marT="0" marB="0">
                    <a:lnL w="12699">
                      <a:solidFill>
                        <a:srgbClr val="395F3A"/>
                      </a:solidFill>
                      <a:prstDash val="solid"/>
                    </a:lnL>
                    <a:solidFill>
                      <a:srgbClr val="557630"/>
                    </a:solidFill>
                  </a:tcPr>
                </a:tc>
                <a:extLst>
                  <a:ext uri="{0D108BD9-81ED-4DB2-BD59-A6C34878D82A}">
                    <a16:rowId xmlns:a16="http://schemas.microsoft.com/office/drawing/2014/main" val="10002"/>
                  </a:ext>
                </a:extLst>
              </a:tr>
              <a:tr h="7649406">
                <a:tc>
                  <a:txBody>
                    <a:bodyPr/>
                    <a:lstStyle/>
                    <a:p>
                      <a:pPr>
                        <a:lnSpc>
                          <a:spcPct val="100000"/>
                        </a:lnSpc>
                        <a:spcBef>
                          <a:spcPts val="45"/>
                        </a:spcBef>
                      </a:pPr>
                      <a:endParaRPr sz="850" dirty="0">
                        <a:latin typeface="Times New Roman"/>
                        <a:cs typeface="Times New Roman"/>
                      </a:endParaRPr>
                    </a:p>
                    <a:p>
                      <a:pPr marL="152400">
                        <a:lnSpc>
                          <a:spcPct val="100000"/>
                        </a:lnSpc>
                        <a:spcBef>
                          <a:spcPts val="5"/>
                        </a:spcBef>
                      </a:pPr>
                      <a:r>
                        <a:rPr lang="en-US" sz="1000" b="1" spc="30" dirty="0">
                          <a:solidFill>
                            <a:srgbClr val="231F20"/>
                          </a:solidFill>
                          <a:latin typeface="Franklin Gothic Book" panose="020B0503020102020204" pitchFamily="34" charset="0"/>
                          <a:cs typeface="Calibri"/>
                        </a:rPr>
                        <a:t>Unmanned Aerial Systems for Transportation Decision Support</a:t>
                      </a:r>
                      <a:endParaRPr sz="1000" dirty="0">
                        <a:latin typeface="Franklin Gothic Book" panose="020B0503020102020204" pitchFamily="34" charset="0"/>
                        <a:cs typeface="Calibri"/>
                      </a:endParaRPr>
                    </a:p>
                    <a:p>
                      <a:pPr>
                        <a:lnSpc>
                          <a:spcPct val="100000"/>
                        </a:lnSpc>
                        <a:spcBef>
                          <a:spcPts val="10"/>
                        </a:spcBef>
                      </a:pPr>
                      <a:endParaRPr sz="850" dirty="0">
                        <a:latin typeface="Times New Roman"/>
                        <a:cs typeface="Times New Roman"/>
                      </a:endParaRPr>
                    </a:p>
                    <a:p>
                      <a:pPr marL="152400">
                        <a:lnSpc>
                          <a:spcPct val="100000"/>
                        </a:lnSpc>
                      </a:pPr>
                      <a:endParaRPr lang="en-US" sz="1050" b="1" dirty="0">
                        <a:solidFill>
                          <a:srgbClr val="231F20"/>
                        </a:solidFill>
                        <a:latin typeface="Franklin Gothic Book" panose="020B0503020102020204" pitchFamily="34" charset="0"/>
                        <a:cs typeface="Calibri"/>
                      </a:endParaRPr>
                    </a:p>
                    <a:p>
                      <a:pPr marL="152400">
                        <a:lnSpc>
                          <a:spcPct val="100000"/>
                        </a:lnSpc>
                      </a:pPr>
                      <a:r>
                        <a:rPr sz="1050" b="1" dirty="0">
                          <a:solidFill>
                            <a:srgbClr val="231F20"/>
                          </a:solidFill>
                          <a:latin typeface="Franklin Gothic Book" panose="020B0503020102020204" pitchFamily="34" charset="0"/>
                          <a:cs typeface="Calibri"/>
                        </a:rPr>
                        <a:t>STUDY</a:t>
                      </a:r>
                      <a:r>
                        <a:rPr sz="1050" b="1" spc="-150" dirty="0">
                          <a:solidFill>
                            <a:srgbClr val="231F20"/>
                          </a:solidFill>
                          <a:latin typeface="Franklin Gothic Book" panose="020B0503020102020204" pitchFamily="34" charset="0"/>
                          <a:cs typeface="Calibri"/>
                        </a:rPr>
                        <a:t> </a:t>
                      </a:r>
                      <a:r>
                        <a:rPr sz="1050" b="1" spc="-10" dirty="0">
                          <a:solidFill>
                            <a:srgbClr val="231F20"/>
                          </a:solidFill>
                          <a:latin typeface="Franklin Gothic Book" panose="020B0503020102020204" pitchFamily="34" charset="0"/>
                          <a:cs typeface="Calibri"/>
                        </a:rPr>
                        <a:t>TIMELINE</a:t>
                      </a:r>
                      <a:endParaRPr sz="1050" dirty="0">
                        <a:latin typeface="Franklin Gothic Book" panose="020B0503020102020204" pitchFamily="34" charset="0"/>
                        <a:cs typeface="Calibri"/>
                      </a:endParaRPr>
                    </a:p>
                    <a:p>
                      <a:pPr marL="152400">
                        <a:lnSpc>
                          <a:spcPct val="100000"/>
                        </a:lnSpc>
                        <a:spcBef>
                          <a:spcPts val="300"/>
                        </a:spcBef>
                      </a:pPr>
                      <a:r>
                        <a:rPr lang="en-US" sz="800" spc="-20" dirty="0">
                          <a:solidFill>
                            <a:srgbClr val="231F20"/>
                          </a:solidFill>
                          <a:latin typeface="Palatino Linotype" panose="02040502050505030304" pitchFamily="18" charset="0"/>
                          <a:ea typeface="+mn-ea"/>
                          <a:cs typeface="Calibri"/>
                        </a:rPr>
                        <a:t>September 2014 – August 2016</a:t>
                      </a:r>
                      <a:endParaRPr sz="800" spc="-20" dirty="0">
                        <a:solidFill>
                          <a:srgbClr val="231F20"/>
                        </a:solidFill>
                        <a:latin typeface="Palatino Linotype" panose="02040502050505030304" pitchFamily="18" charset="0"/>
                        <a:ea typeface="+mn-ea"/>
                        <a:cs typeface="Calibri"/>
                      </a:endParaRPr>
                    </a:p>
                    <a:p>
                      <a:pPr>
                        <a:lnSpc>
                          <a:spcPct val="100000"/>
                        </a:lnSpc>
                        <a:spcBef>
                          <a:spcPts val="50"/>
                        </a:spcBef>
                      </a:pPr>
                      <a:endParaRPr sz="850" dirty="0">
                        <a:latin typeface="Franklin Gothic Book" panose="020B0503020102020204" pitchFamily="34" charset="0"/>
                        <a:cs typeface="Times New Roman"/>
                      </a:endParaRPr>
                    </a:p>
                    <a:p>
                      <a:pPr marL="152400">
                        <a:lnSpc>
                          <a:spcPct val="100000"/>
                        </a:lnSpc>
                      </a:pPr>
                      <a:r>
                        <a:rPr sz="1000" b="1" spc="15" dirty="0">
                          <a:solidFill>
                            <a:srgbClr val="231F20"/>
                          </a:solidFill>
                          <a:latin typeface="Franklin Gothic Book" panose="020B0503020102020204" pitchFamily="34" charset="0"/>
                          <a:cs typeface="Calibri"/>
                        </a:rPr>
                        <a:t>PRINCIPAL</a:t>
                      </a:r>
                      <a:r>
                        <a:rPr sz="1000" b="1" spc="-90" dirty="0">
                          <a:solidFill>
                            <a:srgbClr val="231F20"/>
                          </a:solidFill>
                          <a:latin typeface="Franklin Gothic Book" panose="020B0503020102020204" pitchFamily="34" charset="0"/>
                          <a:cs typeface="Calibri"/>
                        </a:rPr>
                        <a:t> </a:t>
                      </a:r>
                      <a:r>
                        <a:rPr sz="1000" b="1" spc="10" dirty="0">
                          <a:solidFill>
                            <a:srgbClr val="231F20"/>
                          </a:solidFill>
                          <a:latin typeface="Franklin Gothic Book" panose="020B0503020102020204" pitchFamily="34" charset="0"/>
                          <a:cs typeface="Calibri"/>
                        </a:rPr>
                        <a:t>INVESTIGATOR</a:t>
                      </a:r>
                      <a:endParaRPr sz="1000" dirty="0">
                        <a:latin typeface="Franklin Gothic Book" panose="020B0503020102020204" pitchFamily="34" charset="0"/>
                        <a:cs typeface="Calibri"/>
                      </a:endParaRPr>
                    </a:p>
                    <a:p>
                      <a:pPr marL="152400">
                        <a:lnSpc>
                          <a:spcPct val="100000"/>
                        </a:lnSpc>
                        <a:spcBef>
                          <a:spcPts val="300"/>
                        </a:spcBef>
                      </a:pPr>
                      <a:r>
                        <a:rPr lang="en-US" sz="800" spc="-20" dirty="0" err="1">
                          <a:solidFill>
                            <a:srgbClr val="231F20"/>
                          </a:solidFill>
                          <a:latin typeface="Palatino Linotype" panose="02040502050505030304" pitchFamily="18" charset="0"/>
                          <a:cs typeface="Calibri"/>
                        </a:rPr>
                        <a:t>Jarlath</a:t>
                      </a:r>
                      <a:r>
                        <a:rPr lang="en-US" sz="800" spc="-20" dirty="0">
                          <a:solidFill>
                            <a:srgbClr val="231F20"/>
                          </a:solidFill>
                          <a:latin typeface="Palatino Linotype" panose="02040502050505030304" pitchFamily="18" charset="0"/>
                          <a:cs typeface="Calibri"/>
                        </a:rPr>
                        <a:t> O’Neil-Dunne, University</a:t>
                      </a:r>
                      <a:r>
                        <a:rPr lang="en-US" sz="800" spc="-20" baseline="0" dirty="0">
                          <a:solidFill>
                            <a:srgbClr val="231F20"/>
                          </a:solidFill>
                          <a:latin typeface="Palatino Linotype" panose="02040502050505030304" pitchFamily="18" charset="0"/>
                          <a:cs typeface="Calibri"/>
                        </a:rPr>
                        <a:t> of Vermont</a:t>
                      </a:r>
                      <a:r>
                        <a:rPr lang="en-US" sz="800" spc="-20" dirty="0">
                          <a:solidFill>
                            <a:srgbClr val="231F20"/>
                          </a:solidFill>
                          <a:latin typeface="Palatino Linotype" panose="02040502050505030304" pitchFamily="18" charset="0"/>
                          <a:cs typeface="Calibri"/>
                        </a:rPr>
                        <a:t>, PI</a:t>
                      </a:r>
                    </a:p>
                    <a:p>
                      <a:pPr marL="152400">
                        <a:lnSpc>
                          <a:spcPct val="100000"/>
                        </a:lnSpc>
                        <a:spcBef>
                          <a:spcPts val="300"/>
                        </a:spcBef>
                      </a:pPr>
                      <a:endParaRPr sz="800" dirty="0">
                        <a:latin typeface="Palatino Linotype" panose="02040502050505030304" pitchFamily="18" charset="0"/>
                        <a:cs typeface="Calibri"/>
                      </a:endParaRPr>
                    </a:p>
                    <a:p>
                      <a:pPr>
                        <a:lnSpc>
                          <a:spcPct val="100000"/>
                        </a:lnSpc>
                        <a:spcBef>
                          <a:spcPts val="10"/>
                        </a:spcBef>
                      </a:pPr>
                      <a:endParaRPr sz="850" dirty="0">
                        <a:latin typeface="Times New Roman"/>
                        <a:cs typeface="Times New Roman"/>
                      </a:endParaRPr>
                    </a:p>
                    <a:p>
                      <a:pPr marL="152400">
                        <a:lnSpc>
                          <a:spcPct val="100000"/>
                        </a:lnSpc>
                      </a:pPr>
                      <a:endParaRPr lang="en-US" sz="1050" b="1" spc="-120" dirty="0">
                        <a:solidFill>
                          <a:srgbClr val="231F20"/>
                        </a:solidFill>
                        <a:latin typeface="Calibri"/>
                        <a:cs typeface="Calibri"/>
                      </a:endParaRPr>
                    </a:p>
                    <a:p>
                      <a:pPr marL="152400">
                        <a:lnSpc>
                          <a:spcPct val="100000"/>
                        </a:lnSpc>
                      </a:pPr>
                      <a:r>
                        <a:rPr lang="en-US" sz="1050" b="1" spc="-120" dirty="0">
                          <a:solidFill>
                            <a:srgbClr val="231F20"/>
                          </a:solidFill>
                          <a:latin typeface="Franklin Gothic Book" panose="020B0503020102020204" pitchFamily="34" charset="0"/>
                          <a:cs typeface="Calibri"/>
                        </a:rPr>
                        <a:t>VTRANS </a:t>
                      </a:r>
                      <a:r>
                        <a:rPr sz="1050" b="1" spc="-120" dirty="0">
                          <a:solidFill>
                            <a:srgbClr val="231F20"/>
                          </a:solidFill>
                          <a:latin typeface="Franklin Gothic Book" panose="020B0503020102020204" pitchFamily="34" charset="0"/>
                          <a:cs typeface="Calibri"/>
                        </a:rPr>
                        <a:t> </a:t>
                      </a:r>
                      <a:r>
                        <a:rPr sz="1050" b="1" spc="-10" dirty="0">
                          <a:solidFill>
                            <a:srgbClr val="231F20"/>
                          </a:solidFill>
                          <a:latin typeface="Franklin Gothic Book" panose="020B0503020102020204" pitchFamily="34" charset="0"/>
                          <a:cs typeface="Calibri"/>
                        </a:rPr>
                        <a:t>CONTACT</a:t>
                      </a:r>
                      <a:r>
                        <a:rPr lang="en-US" sz="1050" b="1" spc="-10" dirty="0">
                          <a:solidFill>
                            <a:srgbClr val="231F20"/>
                          </a:solidFill>
                          <a:latin typeface="Franklin Gothic Book" panose="020B0503020102020204" pitchFamily="34" charset="0"/>
                          <a:cs typeface="Calibri"/>
                        </a:rPr>
                        <a:t>(S)</a:t>
                      </a:r>
                    </a:p>
                    <a:p>
                      <a:pPr marL="152400" marR="0" lvl="0" indent="0" defTabSz="914400" eaLnBrk="1" fontAlgn="auto" latinLnBrk="0" hangingPunct="1">
                        <a:lnSpc>
                          <a:spcPct val="100000"/>
                        </a:lnSpc>
                        <a:spcBef>
                          <a:spcPts val="0"/>
                        </a:spcBef>
                        <a:spcAft>
                          <a:spcPts val="0"/>
                        </a:spcAft>
                        <a:buClrTx/>
                        <a:buSzTx/>
                        <a:buFontTx/>
                        <a:buNone/>
                        <a:tabLst/>
                        <a:defRPr/>
                      </a:pPr>
                      <a:r>
                        <a:rPr lang="en-US" sz="900" spc="-20" dirty="0">
                          <a:solidFill>
                            <a:srgbClr val="231F20"/>
                          </a:solidFill>
                          <a:latin typeface="Palatino Linotype" panose="02040502050505030304" pitchFamily="18" charset="0"/>
                          <a:cs typeface="Calibri"/>
                        </a:rPr>
                        <a:t>Stephen Smith</a:t>
                      </a:r>
                    </a:p>
                    <a:p>
                      <a:pPr marL="152400">
                        <a:lnSpc>
                          <a:spcPct val="100000"/>
                        </a:lnSpc>
                      </a:pPr>
                      <a:endParaRPr lang="en-US" sz="850" spc="-35" dirty="0">
                        <a:solidFill>
                          <a:srgbClr val="231F20"/>
                        </a:solidFill>
                        <a:latin typeface="Calibri"/>
                        <a:ea typeface="+mn-ea"/>
                        <a:cs typeface="Calibri"/>
                      </a:endParaRPr>
                    </a:p>
                    <a:p>
                      <a:pPr>
                        <a:lnSpc>
                          <a:spcPct val="100000"/>
                        </a:lnSpc>
                        <a:spcBef>
                          <a:spcPts val="30"/>
                        </a:spcBef>
                      </a:pPr>
                      <a:endParaRPr sz="1000" dirty="0">
                        <a:latin typeface="Franklin Gothic Book" panose="020B0503020102020204" pitchFamily="34" charset="0"/>
                        <a:cs typeface="Times New Roman"/>
                      </a:endParaRPr>
                    </a:p>
                    <a:p>
                      <a:pPr marL="152400">
                        <a:lnSpc>
                          <a:spcPct val="100000"/>
                        </a:lnSpc>
                      </a:pPr>
                      <a:r>
                        <a:rPr sz="1050" b="1" spc="-30" dirty="0">
                          <a:solidFill>
                            <a:srgbClr val="231F20"/>
                          </a:solidFill>
                          <a:latin typeface="Franklin Gothic Book" panose="020B0503020102020204" pitchFamily="34" charset="0"/>
                          <a:cs typeface="Calibri"/>
                        </a:rPr>
                        <a:t>MORE</a:t>
                      </a:r>
                      <a:r>
                        <a:rPr sz="1050" b="1" spc="-110" dirty="0">
                          <a:solidFill>
                            <a:srgbClr val="231F20"/>
                          </a:solidFill>
                          <a:latin typeface="Franklin Gothic Book" panose="020B0503020102020204" pitchFamily="34" charset="0"/>
                          <a:cs typeface="Calibri"/>
                        </a:rPr>
                        <a:t> </a:t>
                      </a:r>
                      <a:r>
                        <a:rPr sz="1050" b="1" spc="-25" dirty="0">
                          <a:solidFill>
                            <a:srgbClr val="231F20"/>
                          </a:solidFill>
                          <a:latin typeface="Franklin Gothic Book" panose="020B0503020102020204" pitchFamily="34" charset="0"/>
                          <a:cs typeface="Calibri"/>
                        </a:rPr>
                        <a:t>INFORMATION</a:t>
                      </a:r>
                      <a:endParaRPr sz="1050" dirty="0">
                        <a:latin typeface="Franklin Gothic Book" panose="020B0503020102020204" pitchFamily="34" charset="0"/>
                        <a:cs typeface="Calibri"/>
                      </a:endParaRPr>
                    </a:p>
                    <a:p>
                      <a:pPr marL="152400" marR="154940">
                        <a:lnSpc>
                          <a:spcPts val="1000"/>
                        </a:lnSpc>
                        <a:spcBef>
                          <a:spcPts val="290"/>
                        </a:spcBef>
                      </a:pPr>
                      <a:r>
                        <a:rPr lang="en-US" sz="850" i="1" dirty="0">
                          <a:solidFill>
                            <a:srgbClr val="231F20"/>
                          </a:solidFill>
                          <a:latin typeface="Palatino Linotype" panose="02040502050505030304" pitchFamily="18" charset="0"/>
                          <a:cs typeface="Calibri"/>
                          <a:hlinkClick r:id="rId3"/>
                        </a:rPr>
                        <a:t>Research </a:t>
                      </a:r>
                      <a:r>
                        <a:rPr lang="en-US" sz="850" i="1" baseline="0" dirty="0">
                          <a:solidFill>
                            <a:srgbClr val="231F20"/>
                          </a:solidFill>
                          <a:latin typeface="Palatino Linotype" panose="02040502050505030304" pitchFamily="18" charset="0"/>
                          <a:cs typeface="Calibri"/>
                          <a:hlinkClick r:id="rId3"/>
                        </a:rPr>
                        <a:t>will add link to the final report  and other materials on </a:t>
                      </a:r>
                      <a:r>
                        <a:rPr lang="en-US" sz="850" i="1" baseline="0" dirty="0" err="1">
                          <a:solidFill>
                            <a:srgbClr val="231F20"/>
                          </a:solidFill>
                          <a:latin typeface="Palatino Linotype" panose="02040502050505030304" pitchFamily="18" charset="0"/>
                          <a:cs typeface="Calibri"/>
                          <a:hlinkClick r:id="rId3"/>
                        </a:rPr>
                        <a:t>VTrans</a:t>
                      </a:r>
                      <a:r>
                        <a:rPr lang="en-US" sz="850" i="1" baseline="0" dirty="0">
                          <a:solidFill>
                            <a:srgbClr val="231F20"/>
                          </a:solidFill>
                          <a:latin typeface="Palatino Linotype" panose="02040502050505030304" pitchFamily="18" charset="0"/>
                          <a:cs typeface="Calibri"/>
                          <a:hlinkClick r:id="rId3"/>
                        </a:rPr>
                        <a:t> website</a:t>
                      </a:r>
                      <a:endParaRPr lang="en-US" sz="850" i="1" baseline="0" dirty="0">
                        <a:solidFill>
                          <a:srgbClr val="231F20"/>
                        </a:solidFill>
                        <a:latin typeface="Palatino Linotype" panose="02040502050505030304" pitchFamily="18" charset="0"/>
                        <a:cs typeface="Calibri"/>
                      </a:endParaRPr>
                    </a:p>
                    <a:p>
                      <a:pPr marL="152400" marR="154940">
                        <a:lnSpc>
                          <a:spcPts val="1000"/>
                        </a:lnSpc>
                        <a:spcBef>
                          <a:spcPts val="290"/>
                        </a:spcBef>
                      </a:pPr>
                      <a:endParaRPr lang="en-US" sz="850" dirty="0">
                        <a:latin typeface="Times New Roman"/>
                        <a:cs typeface="Times New Roman"/>
                      </a:endParaRPr>
                    </a:p>
                    <a:p>
                      <a:pPr marL="152400" marR="154940">
                        <a:lnSpc>
                          <a:spcPts val="1000"/>
                        </a:lnSpc>
                        <a:spcBef>
                          <a:spcPts val="290"/>
                        </a:spcBef>
                      </a:pPr>
                      <a:endParaRPr lang="en-US" sz="850" dirty="0">
                        <a:latin typeface="Times New Roman"/>
                        <a:cs typeface="Times New Roman"/>
                      </a:endParaRPr>
                    </a:p>
                    <a:p>
                      <a:pPr marL="152400" marR="154940">
                        <a:lnSpc>
                          <a:spcPts val="1000"/>
                        </a:lnSpc>
                        <a:spcBef>
                          <a:spcPts val="290"/>
                        </a:spcBef>
                      </a:pPr>
                      <a:endParaRPr lang="en-US" sz="850" dirty="0">
                        <a:latin typeface="Times New Roman"/>
                        <a:cs typeface="Times New Roman"/>
                      </a:endParaRPr>
                    </a:p>
                    <a:p>
                      <a:pPr marL="152400" marR="154940">
                        <a:lnSpc>
                          <a:spcPts val="1000"/>
                        </a:lnSpc>
                        <a:spcBef>
                          <a:spcPts val="290"/>
                        </a:spcBef>
                      </a:pPr>
                      <a:endParaRPr lang="en-US" sz="850" dirty="0">
                        <a:latin typeface="Palatino Linotype" panose="02040502050505030304" pitchFamily="18" charset="0"/>
                        <a:cs typeface="Times New Roman"/>
                      </a:endParaRPr>
                    </a:p>
                    <a:p>
                      <a:pPr marL="152400" marR="154940">
                        <a:lnSpc>
                          <a:spcPts val="1000"/>
                        </a:lnSpc>
                        <a:spcBef>
                          <a:spcPts val="290"/>
                        </a:spcBef>
                      </a:pPr>
                      <a:endParaRPr lang="en-US" sz="850" dirty="0">
                        <a:latin typeface="Palatino Linotype" panose="02040502050505030304" pitchFamily="18" charset="0"/>
                        <a:cs typeface="Times New Roman"/>
                      </a:endParaRPr>
                    </a:p>
                    <a:p>
                      <a:pPr marL="152400" marR="154940">
                        <a:lnSpc>
                          <a:spcPts val="1000"/>
                        </a:lnSpc>
                        <a:spcBef>
                          <a:spcPts val="290"/>
                        </a:spcBef>
                      </a:pPr>
                      <a:endParaRPr lang="en-US" sz="850" dirty="0">
                        <a:latin typeface="Palatino Linotype" panose="02040502050505030304" pitchFamily="18" charset="0"/>
                        <a:cs typeface="Times New Roman"/>
                      </a:endParaRPr>
                    </a:p>
                    <a:p>
                      <a:pPr marL="152400" marR="154940">
                        <a:lnSpc>
                          <a:spcPts val="1000"/>
                        </a:lnSpc>
                        <a:spcBef>
                          <a:spcPts val="290"/>
                        </a:spcBef>
                      </a:pPr>
                      <a:r>
                        <a:rPr lang="en-US" sz="850" dirty="0">
                          <a:latin typeface="Palatino Linotype" panose="02040502050505030304" pitchFamily="18" charset="0"/>
                          <a:cs typeface="Times New Roman"/>
                        </a:rPr>
                        <a:t>This fact sheet</a:t>
                      </a:r>
                      <a:r>
                        <a:rPr lang="en-US" sz="850" baseline="0" dirty="0">
                          <a:latin typeface="Palatino Linotype" panose="02040502050505030304" pitchFamily="18" charset="0"/>
                          <a:cs typeface="Times New Roman"/>
                        </a:rPr>
                        <a:t> was prepared for the 2017 </a:t>
                      </a:r>
                      <a:r>
                        <a:rPr lang="en-US" sz="850" baseline="0" dirty="0" err="1">
                          <a:latin typeface="Palatino Linotype" panose="02040502050505030304" pitchFamily="18" charset="0"/>
                          <a:cs typeface="Times New Roman"/>
                        </a:rPr>
                        <a:t>VTrans</a:t>
                      </a:r>
                      <a:r>
                        <a:rPr lang="en-US" sz="850" baseline="0" dirty="0">
                          <a:latin typeface="Palatino Linotype" panose="02040502050505030304" pitchFamily="18" charset="0"/>
                          <a:cs typeface="Times New Roman"/>
                        </a:rPr>
                        <a:t> Research Symposium &amp; STIC Annual Meeting held </a:t>
                      </a:r>
                      <a:r>
                        <a:rPr lang="en-US" sz="850" b="1" baseline="0" dirty="0">
                          <a:latin typeface="Palatino Linotype" panose="02040502050505030304" pitchFamily="18" charset="0"/>
                          <a:cs typeface="Times New Roman"/>
                        </a:rPr>
                        <a:t>on September 28, 2017</a:t>
                      </a:r>
                      <a:r>
                        <a:rPr lang="en-US" sz="850" baseline="0" dirty="0">
                          <a:latin typeface="Palatino Linotype" panose="02040502050505030304" pitchFamily="18" charset="0"/>
                          <a:cs typeface="Times New Roman"/>
                        </a:rPr>
                        <a:t> at National Life in Montpelier, VT.  8:00 am– 12:00 pm.</a:t>
                      </a:r>
                    </a:p>
                    <a:p>
                      <a:pPr marL="152400" marR="154940">
                        <a:lnSpc>
                          <a:spcPts val="1000"/>
                        </a:lnSpc>
                        <a:spcBef>
                          <a:spcPts val="290"/>
                        </a:spcBef>
                      </a:pPr>
                      <a:endParaRPr lang="en-US" sz="850" baseline="0" dirty="0">
                        <a:latin typeface="Palatino Linotype" panose="02040502050505030304" pitchFamily="18" charset="0"/>
                        <a:cs typeface="Times New Roman"/>
                      </a:endParaRPr>
                    </a:p>
                    <a:p>
                      <a:pPr marL="152400" marR="154940">
                        <a:lnSpc>
                          <a:spcPts val="1000"/>
                        </a:lnSpc>
                        <a:spcBef>
                          <a:spcPts val="290"/>
                        </a:spcBef>
                      </a:pPr>
                      <a:r>
                        <a:rPr lang="en-US" sz="850" baseline="0" dirty="0">
                          <a:latin typeface="Palatino Linotype" panose="02040502050505030304" pitchFamily="18" charset="0"/>
                          <a:cs typeface="Times New Roman"/>
                        </a:rPr>
                        <a:t>Fact sheets can be found for additional projects featured at the 2017 Symposium at </a:t>
                      </a:r>
                      <a:r>
                        <a:rPr lang="en-US" sz="850" baseline="0" dirty="0">
                          <a:latin typeface="Palatino Linotype" panose="02040502050505030304" pitchFamily="18" charset="0"/>
                          <a:cs typeface="Times New Roman"/>
                          <a:hlinkClick r:id="rId4"/>
                        </a:rPr>
                        <a:t>http://vtrans.vermont.gov/planning/research/2017symposium</a:t>
                      </a:r>
                      <a:r>
                        <a:rPr lang="en-US" sz="850" baseline="0" dirty="0">
                          <a:latin typeface="Palatino Linotype" panose="02040502050505030304" pitchFamily="18" charset="0"/>
                          <a:cs typeface="Times New Roman"/>
                        </a:rPr>
                        <a:t> </a:t>
                      </a:r>
                    </a:p>
                    <a:p>
                      <a:pPr marL="152400" marR="154940">
                        <a:lnSpc>
                          <a:spcPts val="1000"/>
                        </a:lnSpc>
                        <a:spcBef>
                          <a:spcPts val="290"/>
                        </a:spcBef>
                      </a:pPr>
                      <a:endParaRPr lang="en-US" sz="850" baseline="0" dirty="0">
                        <a:latin typeface="Palatino Linotype" panose="02040502050505030304" pitchFamily="18" charset="0"/>
                        <a:cs typeface="Times New Roman"/>
                      </a:endParaRPr>
                    </a:p>
                    <a:p>
                      <a:pPr marL="152400" marR="154940">
                        <a:lnSpc>
                          <a:spcPts val="1000"/>
                        </a:lnSpc>
                        <a:spcBef>
                          <a:spcPts val="290"/>
                        </a:spcBef>
                      </a:pPr>
                      <a:r>
                        <a:rPr lang="en-US" sz="850" baseline="0" dirty="0">
                          <a:latin typeface="Palatino Linotype" panose="02040502050505030304" pitchFamily="18" charset="0"/>
                          <a:cs typeface="Times New Roman"/>
                        </a:rPr>
                        <a:t>Additional information about the </a:t>
                      </a:r>
                      <a:r>
                        <a:rPr lang="en-US" sz="850" b="1" baseline="0" dirty="0" err="1">
                          <a:latin typeface="Palatino Linotype" panose="02040502050505030304" pitchFamily="18" charset="0"/>
                          <a:cs typeface="Times New Roman"/>
                        </a:rPr>
                        <a:t>VTrans</a:t>
                      </a:r>
                      <a:r>
                        <a:rPr lang="en-US" sz="850" b="1" baseline="0" dirty="0">
                          <a:latin typeface="Palatino Linotype" panose="02040502050505030304" pitchFamily="18" charset="0"/>
                          <a:cs typeface="Times New Roman"/>
                        </a:rPr>
                        <a:t> Research Program </a:t>
                      </a:r>
                      <a:r>
                        <a:rPr lang="en-US" sz="850" baseline="0" dirty="0">
                          <a:latin typeface="Palatino Linotype" panose="02040502050505030304" pitchFamily="18" charset="0"/>
                          <a:cs typeface="Times New Roman"/>
                        </a:rPr>
                        <a:t>can be found at </a:t>
                      </a:r>
                      <a:r>
                        <a:rPr lang="en-US" sz="850" baseline="0" dirty="0">
                          <a:latin typeface="Palatino Linotype" panose="02040502050505030304" pitchFamily="18" charset="0"/>
                          <a:cs typeface="Times New Roman"/>
                          <a:hlinkClick r:id="rId5"/>
                        </a:rPr>
                        <a:t>http://vtrans.vermont.gov/planning/research</a:t>
                      </a:r>
                      <a:r>
                        <a:rPr lang="en-US" sz="850" baseline="0" dirty="0">
                          <a:latin typeface="Palatino Linotype" panose="02040502050505030304" pitchFamily="18" charset="0"/>
                          <a:cs typeface="Times New Roman"/>
                        </a:rPr>
                        <a:t> </a:t>
                      </a:r>
                    </a:p>
                    <a:p>
                      <a:pPr marL="152400" marR="154940">
                        <a:lnSpc>
                          <a:spcPts val="1000"/>
                        </a:lnSpc>
                        <a:spcBef>
                          <a:spcPts val="290"/>
                        </a:spcBef>
                      </a:pPr>
                      <a:endParaRPr lang="en-US" sz="850" baseline="0" dirty="0">
                        <a:latin typeface="Palatino Linotype" panose="02040502050505030304" pitchFamily="18" charset="0"/>
                        <a:cs typeface="Times New Roman"/>
                      </a:endParaRPr>
                    </a:p>
                    <a:p>
                      <a:pPr marL="152400" marR="154940" lvl="0" indent="0" defTabSz="914400" eaLnBrk="1" fontAlgn="auto" latinLnBrk="0" hangingPunct="1">
                        <a:lnSpc>
                          <a:spcPts val="1000"/>
                        </a:lnSpc>
                        <a:spcBef>
                          <a:spcPts val="290"/>
                        </a:spcBef>
                        <a:spcAft>
                          <a:spcPts val="0"/>
                        </a:spcAft>
                        <a:buClrTx/>
                        <a:buSzTx/>
                        <a:buFontTx/>
                        <a:buNone/>
                        <a:tabLst/>
                        <a:defRPr/>
                      </a:pPr>
                      <a:r>
                        <a:rPr lang="en-US" sz="850" baseline="0" dirty="0">
                          <a:latin typeface="Palatino Linotype" panose="02040502050505030304" pitchFamily="18" charset="0"/>
                          <a:cs typeface="Times New Roman"/>
                        </a:rPr>
                        <a:t>Additional information about the </a:t>
                      </a:r>
                      <a:r>
                        <a:rPr lang="en-US" sz="850" b="1" baseline="0" dirty="0" err="1">
                          <a:latin typeface="Palatino Linotype" panose="02040502050505030304" pitchFamily="18" charset="0"/>
                          <a:cs typeface="Times New Roman"/>
                        </a:rPr>
                        <a:t>VTrans</a:t>
                      </a:r>
                      <a:r>
                        <a:rPr lang="en-US" sz="850" b="1" baseline="0" dirty="0">
                          <a:latin typeface="Palatino Linotype" panose="02040502050505030304" pitchFamily="18" charset="0"/>
                          <a:cs typeface="Times New Roman"/>
                        </a:rPr>
                        <a:t> STIC Program </a:t>
                      </a:r>
                      <a:r>
                        <a:rPr lang="en-US" sz="850" baseline="0" dirty="0">
                          <a:latin typeface="Palatino Linotype" panose="02040502050505030304" pitchFamily="18" charset="0"/>
                          <a:cs typeface="Times New Roman"/>
                        </a:rPr>
                        <a:t>can be found at </a:t>
                      </a:r>
                      <a:r>
                        <a:rPr lang="en-US" sz="850" baseline="0" dirty="0">
                          <a:latin typeface="Palatino Linotype" panose="02040502050505030304" pitchFamily="18" charset="0"/>
                          <a:cs typeface="Times New Roman"/>
                          <a:hlinkClick r:id="rId6"/>
                        </a:rPr>
                        <a:t>http://vtrans.vermont.gov/boards-councils/stic</a:t>
                      </a:r>
                      <a:r>
                        <a:rPr lang="en-US" sz="850" baseline="0" dirty="0">
                          <a:latin typeface="Palatino Linotype" panose="02040502050505030304" pitchFamily="18" charset="0"/>
                          <a:cs typeface="Times New Roman"/>
                        </a:rPr>
                        <a:t>  </a:t>
                      </a:r>
                      <a:endParaRPr lang="en-US" sz="850" dirty="0">
                        <a:latin typeface="Palatino Linotype" panose="02040502050505030304" pitchFamily="18" charset="0"/>
                        <a:cs typeface="Times New Roman"/>
                      </a:endParaRPr>
                    </a:p>
                  </a:txBody>
                  <a:tcPr marL="0" marR="0" marT="0" marB="0">
                    <a:lnL w="12699">
                      <a:solidFill>
                        <a:srgbClr val="395F3A"/>
                      </a:solidFill>
                      <a:prstDash val="solid"/>
                    </a:lnL>
                    <a:lnR w="12699">
                      <a:solidFill>
                        <a:srgbClr val="395F3A"/>
                      </a:solidFill>
                      <a:prstDash val="solid"/>
                    </a:lnR>
                    <a:lnB w="12699">
                      <a:solidFill>
                        <a:srgbClr val="395F3A"/>
                      </a:solidFill>
                      <a:prstDash val="solid"/>
                    </a:lnB>
                    <a:solidFill>
                      <a:srgbClr val="557630">
                        <a:alpha val="25000"/>
                      </a:srgbClr>
                    </a:solidFill>
                  </a:tcPr>
                </a:tc>
                <a:tc>
                  <a:txBody>
                    <a:bodyPr/>
                    <a:lstStyle/>
                    <a:p>
                      <a:pPr marL="70485" algn="just">
                        <a:lnSpc>
                          <a:spcPct val="100000"/>
                        </a:lnSpc>
                        <a:spcBef>
                          <a:spcPts val="65"/>
                        </a:spcBef>
                      </a:pPr>
                      <a:r>
                        <a:rPr lang="en-US" sz="1200" b="1" spc="20" dirty="0">
                          <a:solidFill>
                            <a:srgbClr val="231F20"/>
                          </a:solidFill>
                          <a:latin typeface="Franklin Gothic Book" panose="020B0503020102020204" pitchFamily="34" charset="0"/>
                          <a:cs typeface="Calibri"/>
                        </a:rPr>
                        <a:t>Executive Summary</a:t>
                      </a:r>
                    </a:p>
                    <a:p>
                      <a:pPr marL="70485" algn="just">
                        <a:lnSpc>
                          <a:spcPct val="100000"/>
                        </a:lnSpc>
                        <a:spcBef>
                          <a:spcPts val="65"/>
                        </a:spcBef>
                      </a:pPr>
                      <a:r>
                        <a:rPr lang="en-US" sz="1000" dirty="0">
                          <a:latin typeface="Palatino Linotype" panose="02040502050505030304" pitchFamily="18" charset="0"/>
                          <a:cs typeface="Calibri"/>
                        </a:rPr>
                        <a:t>Our nation relies on accurate geospatial information to map, measure, and monitor transportation infrastructure and the surrounding landscapes. This project focused on the application of Unmanned Aircraft Systems (UAS) as a novel tool for improving efficiency and efficacy of geospatial data acquisition to improve transportation decision support</a:t>
                      </a:r>
                      <a:endParaRPr lang="en-US" sz="1000" b="0" spc="0" dirty="0">
                        <a:solidFill>
                          <a:schemeClr val="tx1"/>
                        </a:solidFill>
                        <a:latin typeface="Palatino Linotype" panose="02040502050505030304" pitchFamily="18" charset="0"/>
                        <a:ea typeface="+mn-ea"/>
                        <a:cs typeface="Calibri"/>
                      </a:endParaRPr>
                    </a:p>
                    <a:p>
                      <a:pPr marL="70485" algn="just">
                        <a:lnSpc>
                          <a:spcPct val="100000"/>
                        </a:lnSpc>
                        <a:spcBef>
                          <a:spcPts val="65"/>
                        </a:spcBef>
                      </a:pPr>
                      <a:endParaRPr lang="en-US" sz="1200" b="1" spc="20" dirty="0">
                        <a:solidFill>
                          <a:srgbClr val="231F20"/>
                        </a:solidFill>
                        <a:latin typeface="Franklin Gothic Book" panose="020B0503020102020204" pitchFamily="34" charset="0"/>
                        <a:ea typeface="+mn-ea"/>
                        <a:cs typeface="Calibri"/>
                      </a:endParaRPr>
                    </a:p>
                    <a:p>
                      <a:pPr marL="70485" marR="5715" algn="just">
                        <a:lnSpc>
                          <a:spcPts val="1210"/>
                        </a:lnSpc>
                        <a:spcBef>
                          <a:spcPts val="960"/>
                        </a:spcBef>
                      </a:pPr>
                      <a:endParaRPr lang="en-US" sz="1200" b="1" spc="20" dirty="0">
                        <a:solidFill>
                          <a:srgbClr val="231F20"/>
                        </a:solidFill>
                        <a:latin typeface="Franklin Gothic Book" panose="020B0503020102020204" pitchFamily="34" charset="0"/>
                        <a:cs typeface="Calibri"/>
                      </a:endParaRPr>
                    </a:p>
                    <a:p>
                      <a:pPr marL="70485" marR="5715" algn="just">
                        <a:lnSpc>
                          <a:spcPts val="1210"/>
                        </a:lnSpc>
                        <a:spcBef>
                          <a:spcPts val="960"/>
                        </a:spcBef>
                      </a:pPr>
                      <a:endParaRPr lang="en-US" sz="1200" b="1" spc="20" dirty="0">
                        <a:solidFill>
                          <a:srgbClr val="231F20"/>
                        </a:solidFill>
                        <a:latin typeface="Franklin Gothic Book" panose="020B0503020102020204" pitchFamily="34" charset="0"/>
                        <a:cs typeface="Calibri"/>
                      </a:endParaRPr>
                    </a:p>
                    <a:p>
                      <a:pPr marL="70485" marR="5715" algn="just">
                        <a:lnSpc>
                          <a:spcPts val="1210"/>
                        </a:lnSpc>
                        <a:spcBef>
                          <a:spcPts val="960"/>
                        </a:spcBef>
                      </a:pPr>
                      <a:endParaRPr lang="en-US" sz="1200" b="1" spc="20" dirty="0">
                        <a:solidFill>
                          <a:srgbClr val="231F20"/>
                        </a:solidFill>
                        <a:latin typeface="Franklin Gothic Book" panose="020B0503020102020204" pitchFamily="34" charset="0"/>
                        <a:cs typeface="Calibri"/>
                      </a:endParaRPr>
                    </a:p>
                    <a:p>
                      <a:pPr marL="70485" marR="5715" algn="just">
                        <a:lnSpc>
                          <a:spcPts val="1210"/>
                        </a:lnSpc>
                        <a:spcBef>
                          <a:spcPts val="960"/>
                        </a:spcBef>
                      </a:pPr>
                      <a:endParaRPr lang="en-US" sz="1200" b="1" spc="20" dirty="0">
                        <a:solidFill>
                          <a:srgbClr val="231F20"/>
                        </a:solidFill>
                        <a:latin typeface="Franklin Gothic Book" panose="020B0503020102020204" pitchFamily="34" charset="0"/>
                        <a:cs typeface="Calibri"/>
                      </a:endParaRPr>
                    </a:p>
                    <a:p>
                      <a:pPr marL="70485" marR="5715" algn="just">
                        <a:lnSpc>
                          <a:spcPts val="1210"/>
                        </a:lnSpc>
                        <a:spcBef>
                          <a:spcPts val="960"/>
                        </a:spcBef>
                      </a:pPr>
                      <a:endParaRPr lang="en-US" sz="1200" b="1" spc="20" dirty="0">
                        <a:solidFill>
                          <a:srgbClr val="231F20"/>
                        </a:solidFill>
                        <a:latin typeface="Franklin Gothic Book" panose="020B0503020102020204" pitchFamily="34" charset="0"/>
                        <a:cs typeface="Calibri"/>
                      </a:endParaRPr>
                    </a:p>
                    <a:p>
                      <a:pPr marL="70485" marR="5715" algn="just">
                        <a:lnSpc>
                          <a:spcPts val="1210"/>
                        </a:lnSpc>
                        <a:spcBef>
                          <a:spcPts val="960"/>
                        </a:spcBef>
                      </a:pPr>
                      <a:endParaRPr lang="en-US" sz="1200" b="1" spc="20" dirty="0">
                        <a:solidFill>
                          <a:srgbClr val="231F20"/>
                        </a:solidFill>
                        <a:latin typeface="Franklin Gothic Book" panose="020B0503020102020204" pitchFamily="34" charset="0"/>
                        <a:cs typeface="Calibri"/>
                      </a:endParaRPr>
                    </a:p>
                    <a:p>
                      <a:pPr marL="70485" marR="5715" algn="just">
                        <a:lnSpc>
                          <a:spcPts val="1210"/>
                        </a:lnSpc>
                        <a:spcBef>
                          <a:spcPts val="960"/>
                        </a:spcBef>
                      </a:pPr>
                      <a:endParaRPr lang="en-US" sz="1200" b="1" spc="20" dirty="0">
                        <a:solidFill>
                          <a:srgbClr val="231F20"/>
                        </a:solidFill>
                        <a:latin typeface="Franklin Gothic Book" panose="020B0503020102020204" pitchFamily="34" charset="0"/>
                        <a:cs typeface="Calibri"/>
                      </a:endParaRPr>
                    </a:p>
                    <a:p>
                      <a:pPr marL="70485" marR="5715" algn="just">
                        <a:lnSpc>
                          <a:spcPts val="1210"/>
                        </a:lnSpc>
                        <a:spcBef>
                          <a:spcPts val="960"/>
                        </a:spcBef>
                      </a:pPr>
                      <a:endParaRPr lang="en-US" sz="1200" b="1" spc="20" dirty="0">
                        <a:solidFill>
                          <a:srgbClr val="231F20"/>
                        </a:solidFill>
                        <a:latin typeface="Franklin Gothic Book" panose="020B0503020102020204" pitchFamily="34" charset="0"/>
                        <a:cs typeface="Calibri"/>
                      </a:endParaRPr>
                    </a:p>
                    <a:p>
                      <a:pPr marL="70485" marR="5715" algn="just">
                        <a:lnSpc>
                          <a:spcPts val="1210"/>
                        </a:lnSpc>
                        <a:spcBef>
                          <a:spcPts val="960"/>
                        </a:spcBef>
                      </a:pPr>
                      <a:endParaRPr lang="en-US" sz="1200" b="1" spc="20" dirty="0">
                        <a:solidFill>
                          <a:srgbClr val="231F20"/>
                        </a:solidFill>
                        <a:latin typeface="Franklin Gothic Book" panose="020B0503020102020204" pitchFamily="34" charset="0"/>
                        <a:cs typeface="Calibri"/>
                      </a:endParaRPr>
                    </a:p>
                    <a:p>
                      <a:pPr marL="70485" marR="5715" algn="just">
                        <a:lnSpc>
                          <a:spcPts val="1210"/>
                        </a:lnSpc>
                        <a:spcBef>
                          <a:spcPts val="960"/>
                        </a:spcBef>
                      </a:pPr>
                      <a:endParaRPr lang="en-US" sz="1200" b="1" spc="20" dirty="0">
                        <a:solidFill>
                          <a:srgbClr val="231F20"/>
                        </a:solidFill>
                        <a:latin typeface="Franklin Gothic Book" panose="020B0503020102020204" pitchFamily="34" charset="0"/>
                        <a:cs typeface="Calibri"/>
                      </a:endParaRPr>
                    </a:p>
                    <a:p>
                      <a:pPr marL="70485" marR="5715" algn="just">
                        <a:lnSpc>
                          <a:spcPts val="1210"/>
                        </a:lnSpc>
                        <a:spcBef>
                          <a:spcPts val="960"/>
                        </a:spcBef>
                      </a:pPr>
                      <a:endParaRPr lang="en-US" sz="1200" b="1" spc="20" dirty="0">
                        <a:solidFill>
                          <a:srgbClr val="231F20"/>
                        </a:solidFill>
                        <a:latin typeface="Franklin Gothic Book" panose="020B0503020102020204" pitchFamily="34" charset="0"/>
                        <a:cs typeface="Calibri"/>
                      </a:endParaRPr>
                    </a:p>
                    <a:p>
                      <a:pPr marL="70485" marR="5715" algn="just">
                        <a:lnSpc>
                          <a:spcPts val="1210"/>
                        </a:lnSpc>
                        <a:spcBef>
                          <a:spcPts val="960"/>
                        </a:spcBef>
                      </a:pPr>
                      <a:endParaRPr lang="en-US" sz="1200" b="1" spc="20" dirty="0">
                        <a:solidFill>
                          <a:srgbClr val="231F20"/>
                        </a:solidFill>
                        <a:latin typeface="Franklin Gothic Book" panose="020B0503020102020204" pitchFamily="34" charset="0"/>
                        <a:cs typeface="Calibri"/>
                      </a:endParaRPr>
                    </a:p>
                    <a:p>
                      <a:pPr marL="70485" marR="5715" algn="just">
                        <a:lnSpc>
                          <a:spcPts val="1210"/>
                        </a:lnSpc>
                        <a:spcBef>
                          <a:spcPts val="960"/>
                        </a:spcBef>
                      </a:pPr>
                      <a:endParaRPr lang="en-US" sz="1200" b="1" spc="20" dirty="0">
                        <a:solidFill>
                          <a:srgbClr val="231F20"/>
                        </a:solidFill>
                        <a:latin typeface="Franklin Gothic Book" panose="020B0503020102020204" pitchFamily="34" charset="0"/>
                        <a:cs typeface="Calibri"/>
                      </a:endParaRPr>
                    </a:p>
                    <a:p>
                      <a:pPr marL="70485" marR="5715" algn="just">
                        <a:lnSpc>
                          <a:spcPts val="1210"/>
                        </a:lnSpc>
                        <a:spcBef>
                          <a:spcPts val="960"/>
                        </a:spcBef>
                      </a:pPr>
                      <a:endParaRPr lang="en-US" sz="1200" b="1" spc="20" dirty="0">
                        <a:solidFill>
                          <a:srgbClr val="231F20"/>
                        </a:solidFill>
                        <a:latin typeface="Franklin Gothic Book" panose="020B0503020102020204" pitchFamily="34" charset="0"/>
                        <a:cs typeface="Calibri"/>
                      </a:endParaRPr>
                    </a:p>
                    <a:p>
                      <a:pPr marL="70485" marR="5715" algn="just">
                        <a:lnSpc>
                          <a:spcPts val="1210"/>
                        </a:lnSpc>
                        <a:spcBef>
                          <a:spcPts val="960"/>
                        </a:spcBef>
                      </a:pPr>
                      <a:endParaRPr lang="en-US" sz="1200" b="1" spc="20" dirty="0">
                        <a:solidFill>
                          <a:srgbClr val="231F20"/>
                        </a:solidFill>
                        <a:latin typeface="Franklin Gothic Book" panose="020B0503020102020204" pitchFamily="34" charset="0"/>
                        <a:cs typeface="Calibri"/>
                      </a:endParaRPr>
                    </a:p>
                    <a:p>
                      <a:pPr marL="70485" marR="5715" algn="just">
                        <a:lnSpc>
                          <a:spcPts val="1210"/>
                        </a:lnSpc>
                        <a:spcBef>
                          <a:spcPts val="960"/>
                        </a:spcBef>
                      </a:pPr>
                      <a:endParaRPr lang="en-US" sz="1200" b="1" spc="20" dirty="0">
                        <a:solidFill>
                          <a:srgbClr val="231F20"/>
                        </a:solidFill>
                        <a:latin typeface="Franklin Gothic Book" panose="020B0503020102020204" pitchFamily="34" charset="0"/>
                        <a:cs typeface="Calibri"/>
                      </a:endParaRPr>
                    </a:p>
                    <a:p>
                      <a:pPr marL="70485" marR="5715" algn="just">
                        <a:lnSpc>
                          <a:spcPts val="1210"/>
                        </a:lnSpc>
                        <a:spcBef>
                          <a:spcPts val="960"/>
                        </a:spcBef>
                      </a:pPr>
                      <a:endParaRPr lang="en-US" sz="1200" b="1" spc="20" dirty="0">
                        <a:solidFill>
                          <a:srgbClr val="231F20"/>
                        </a:solidFill>
                        <a:latin typeface="Franklin Gothic Book" panose="020B0503020102020204" pitchFamily="34" charset="0"/>
                        <a:cs typeface="Calibri"/>
                      </a:endParaRPr>
                    </a:p>
                    <a:p>
                      <a:pPr marL="70485" marR="5715" algn="just">
                        <a:lnSpc>
                          <a:spcPts val="1210"/>
                        </a:lnSpc>
                        <a:spcBef>
                          <a:spcPts val="960"/>
                        </a:spcBef>
                      </a:pPr>
                      <a:endParaRPr lang="en-US" sz="1200" b="1" spc="20" dirty="0">
                        <a:solidFill>
                          <a:srgbClr val="231F20"/>
                        </a:solidFill>
                        <a:latin typeface="Franklin Gothic Book" panose="020B0503020102020204" pitchFamily="34" charset="0"/>
                        <a:cs typeface="Calibri"/>
                      </a:endParaRPr>
                    </a:p>
                    <a:p>
                      <a:pPr marL="70485" marR="5715" algn="just">
                        <a:lnSpc>
                          <a:spcPts val="1210"/>
                        </a:lnSpc>
                        <a:spcBef>
                          <a:spcPts val="960"/>
                        </a:spcBef>
                      </a:pPr>
                      <a:endParaRPr sz="1200" dirty="0">
                        <a:latin typeface="Franklin Gothic Book" panose="020B0503020102020204" pitchFamily="34" charset="0"/>
                        <a:cs typeface="Calibri"/>
                      </a:endParaRPr>
                    </a:p>
                  </a:txBody>
                  <a:tcPr marL="0" marR="0" marT="0" marB="0">
                    <a:lnL w="12699">
                      <a:solidFill>
                        <a:srgbClr val="395F3A"/>
                      </a:solidFill>
                      <a:prstDash val="solid"/>
                    </a:lnL>
                  </a:tcPr>
                </a:tc>
                <a:extLst>
                  <a:ext uri="{0D108BD9-81ED-4DB2-BD59-A6C34878D82A}">
                    <a16:rowId xmlns:a16="http://schemas.microsoft.com/office/drawing/2014/main" val="10003"/>
                  </a:ext>
                </a:extLst>
              </a:tr>
            </a:tbl>
          </a:graphicData>
        </a:graphic>
      </p:graphicFrame>
      <p:pic>
        <p:nvPicPr>
          <p:cNvPr id="30" name="Picture 29"/>
          <p:cNvPicPr>
            <a:picLocks noChangeAspect="1"/>
          </p:cNvPicPr>
          <p:nvPr/>
        </p:nvPicPr>
        <p:blipFill>
          <a:blip r:embed="rId7"/>
          <a:stretch>
            <a:fillRect/>
          </a:stretch>
        </p:blipFill>
        <p:spPr>
          <a:xfrm>
            <a:off x="457146" y="547106"/>
            <a:ext cx="1759779" cy="435589"/>
          </a:xfrm>
          <a:prstGeom prst="rect">
            <a:avLst/>
          </a:prstGeom>
        </p:spPr>
      </p:pic>
      <p:sp>
        <p:nvSpPr>
          <p:cNvPr id="32" name="TextBox 31"/>
          <p:cNvSpPr txBox="1"/>
          <p:nvPr/>
        </p:nvSpPr>
        <p:spPr>
          <a:xfrm>
            <a:off x="457146" y="1043975"/>
            <a:ext cx="1696490" cy="646331"/>
          </a:xfrm>
          <a:prstGeom prst="rect">
            <a:avLst/>
          </a:prstGeom>
          <a:solidFill>
            <a:schemeClr val="accent3">
              <a:lumMod val="40000"/>
              <a:lumOff val="60000"/>
              <a:alpha val="25000"/>
            </a:schemeClr>
          </a:solidFill>
        </p:spPr>
        <p:txBody>
          <a:bodyPr wrap="none" rtlCol="0">
            <a:spAutoFit/>
          </a:bodyPr>
          <a:lstStyle/>
          <a:p>
            <a:pPr algn="ctr"/>
            <a:r>
              <a:rPr lang="en-US" b="1" dirty="0">
                <a:latin typeface="Franklin Gothic Medium" panose="020B0603020102020204" pitchFamily="34" charset="0"/>
              </a:rPr>
              <a:t>2017 Research</a:t>
            </a:r>
          </a:p>
          <a:p>
            <a:pPr algn="ctr"/>
            <a:r>
              <a:rPr lang="en-US" b="1" dirty="0">
                <a:latin typeface="Franklin Gothic Medium" panose="020B0603020102020204" pitchFamily="34" charset="0"/>
              </a:rPr>
              <a:t>Symposium</a:t>
            </a:r>
          </a:p>
        </p:txBody>
      </p:sp>
      <p:pic>
        <p:nvPicPr>
          <p:cNvPr id="5" name="Picture 4">
            <a:extLst>
              <a:ext uri="{FF2B5EF4-FFF2-40B4-BE49-F238E27FC236}">
                <a16:creationId xmlns:a16="http://schemas.microsoft.com/office/drawing/2014/main" id="{8D8DA105-C66A-439F-B7C6-FD5C659F01F8}"/>
              </a:ext>
            </a:extLst>
          </p:cNvPr>
          <p:cNvPicPr/>
          <p:nvPr/>
        </p:nvPicPr>
        <p:blipFill>
          <a:blip r:embed="rId8" cstate="print">
            <a:extLst>
              <a:ext uri="{28A0092B-C50C-407E-A947-70E740481C1C}">
                <a14:useLocalDpi xmlns:a14="http://schemas.microsoft.com/office/drawing/2010/main" val="0"/>
              </a:ext>
            </a:extLst>
          </a:blip>
          <a:stretch>
            <a:fillRect/>
          </a:stretch>
        </p:blipFill>
        <p:spPr>
          <a:xfrm>
            <a:off x="2281954" y="3526393"/>
            <a:ext cx="2759384" cy="1600200"/>
          </a:xfrm>
          <a:prstGeom prst="rect">
            <a:avLst/>
          </a:prstGeom>
          <a:ln w="12700" cap="flat" cmpd="sng" algn="ctr">
            <a:solidFill>
              <a:schemeClr val="tx1"/>
            </a:solidFill>
            <a:prstDash val="solid"/>
            <a:round/>
            <a:headEnd type="none" w="med" len="med"/>
            <a:tailEnd type="none" w="med" len="med"/>
          </a:ln>
          <a:effectLst/>
        </p:spPr>
      </p:pic>
      <p:sp>
        <p:nvSpPr>
          <p:cNvPr id="2" name="TextBox 1">
            <a:extLst>
              <a:ext uri="{FF2B5EF4-FFF2-40B4-BE49-F238E27FC236}">
                <a16:creationId xmlns:a16="http://schemas.microsoft.com/office/drawing/2014/main" id="{2DAA92F1-7855-419E-B237-38669926C6DD}"/>
              </a:ext>
            </a:extLst>
          </p:cNvPr>
          <p:cNvSpPr txBox="1"/>
          <p:nvPr/>
        </p:nvSpPr>
        <p:spPr>
          <a:xfrm>
            <a:off x="5041338" y="3451063"/>
            <a:ext cx="2224487" cy="1785104"/>
          </a:xfrm>
          <a:prstGeom prst="rect">
            <a:avLst/>
          </a:prstGeom>
          <a:noFill/>
        </p:spPr>
        <p:txBody>
          <a:bodyPr wrap="square" rtlCol="0">
            <a:spAutoFit/>
          </a:bodyPr>
          <a:lstStyle/>
          <a:p>
            <a:pPr algn="just"/>
            <a:r>
              <a:rPr lang="en-US" sz="1000" dirty="0">
                <a:latin typeface="Palatino Linotype" panose="02040502050505030304" pitchFamily="18" charset="0"/>
              </a:rPr>
              <a:t>Bridges in New England are some of the oldest in the nation. They are difficult and costly to inspect. A multi-rotor UAS with swivel head sensors was employed to capture imagery of locations no human could easily reach. Coupled with 3D models of unprecedented detail, UAS proved to be a cost-effective technology for documenting the precise configurations of bridges.</a:t>
            </a:r>
          </a:p>
        </p:txBody>
      </p:sp>
      <p:sp>
        <p:nvSpPr>
          <p:cNvPr id="4" name="TextBox 3">
            <a:extLst>
              <a:ext uri="{FF2B5EF4-FFF2-40B4-BE49-F238E27FC236}">
                <a16:creationId xmlns:a16="http://schemas.microsoft.com/office/drawing/2014/main" id="{C63C6679-6E8F-44FD-AE56-873C5176E301}"/>
              </a:ext>
            </a:extLst>
          </p:cNvPr>
          <p:cNvSpPr txBox="1"/>
          <p:nvPr/>
        </p:nvSpPr>
        <p:spPr>
          <a:xfrm>
            <a:off x="2281954" y="5216516"/>
            <a:ext cx="2856488" cy="3323987"/>
          </a:xfrm>
          <a:prstGeom prst="rect">
            <a:avLst/>
          </a:prstGeom>
          <a:noFill/>
        </p:spPr>
        <p:txBody>
          <a:bodyPr wrap="square" rtlCol="0">
            <a:spAutoFit/>
          </a:bodyPr>
          <a:lstStyle/>
          <a:p>
            <a:pPr algn="just"/>
            <a:r>
              <a:rPr lang="en-US" sz="1000" dirty="0">
                <a:latin typeface="Palatino Linotype" panose="02040502050505030304" pitchFamily="18" charset="0"/>
              </a:rPr>
              <a:t>Natural disasters stress transportation resource allocation systems as managers struggle to respond to multiple competing threats. In late February 2015 unseasonably warm temperatures and rain in Vermont caused ice on rivers to break up, resulting in ice jams and flooding. Emergency operation managers needed to know what areas were at risk, but a low cloud ceiling rendered traditional aerial assets useless. Our UAS Team rapidly deployed throughout the state to assess risk and document high-water conditions. The UAS team was able to acquire imagery at multiple sites where roads and railways were impacted by rising waters stemming from the ice jams.  2D and 3D geospatial products were generated allowing managers to determine the risk rising waters posed to key pieces of the transportation network. The UAS data also served to document flood conditions, data that will be used in future redesign initiatives.</a:t>
            </a:r>
          </a:p>
        </p:txBody>
      </p:sp>
      <p:sp>
        <p:nvSpPr>
          <p:cNvPr id="6" name="TextBox 5">
            <a:extLst>
              <a:ext uri="{FF2B5EF4-FFF2-40B4-BE49-F238E27FC236}">
                <a16:creationId xmlns:a16="http://schemas.microsoft.com/office/drawing/2014/main" id="{E09FCE38-C3F9-4FF3-A904-C21CD6595C0E}"/>
              </a:ext>
            </a:extLst>
          </p:cNvPr>
          <p:cNvSpPr txBox="1"/>
          <p:nvPr/>
        </p:nvSpPr>
        <p:spPr>
          <a:xfrm>
            <a:off x="2216278" y="8477459"/>
            <a:ext cx="1901628" cy="246221"/>
          </a:xfrm>
          <a:prstGeom prst="rect">
            <a:avLst/>
          </a:prstGeom>
          <a:noFill/>
        </p:spPr>
        <p:txBody>
          <a:bodyPr wrap="square" rtlCol="0">
            <a:spAutoFit/>
          </a:bodyPr>
          <a:lstStyle/>
          <a:p>
            <a:pPr marL="70485" marR="5715" algn="just">
              <a:lnSpc>
                <a:spcPts val="1210"/>
              </a:lnSpc>
              <a:spcBef>
                <a:spcPts val="960"/>
              </a:spcBef>
            </a:pPr>
            <a:r>
              <a:rPr lang="en-US" sz="1200" b="1" spc="20" dirty="0">
                <a:solidFill>
                  <a:srgbClr val="231F20"/>
                </a:solidFill>
                <a:latin typeface="Franklin Gothic Book" panose="020B0503020102020204" pitchFamily="34" charset="0"/>
                <a:cs typeface="Calibri"/>
              </a:rPr>
              <a:t>UAS Benefits</a:t>
            </a:r>
          </a:p>
        </p:txBody>
      </p:sp>
      <p:pic>
        <p:nvPicPr>
          <p:cNvPr id="11" name="Graphic 22" descr="No sign">
            <a:extLst>
              <a:ext uri="{FF2B5EF4-FFF2-40B4-BE49-F238E27FC236}">
                <a16:creationId xmlns:a16="http://schemas.microsoft.com/office/drawing/2014/main" id="{AB01F679-6923-4A2C-9040-ED9EF6C2A00B}"/>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345497" y="8692203"/>
            <a:ext cx="334736" cy="334736"/>
          </a:xfrm>
          <a:prstGeom prst="rect">
            <a:avLst/>
          </a:prstGeom>
        </p:spPr>
      </p:pic>
      <p:sp>
        <p:nvSpPr>
          <p:cNvPr id="12" name="TextBox 21">
            <a:extLst>
              <a:ext uri="{FF2B5EF4-FFF2-40B4-BE49-F238E27FC236}">
                <a16:creationId xmlns:a16="http://schemas.microsoft.com/office/drawing/2014/main" id="{050B4ED9-818C-4A3A-AEE0-AAC8D9AECB9E}"/>
              </a:ext>
            </a:extLst>
          </p:cNvPr>
          <p:cNvSpPr txBox="1"/>
          <p:nvPr/>
        </p:nvSpPr>
        <p:spPr>
          <a:xfrm>
            <a:off x="2680233" y="8744155"/>
            <a:ext cx="1804306" cy="2308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00" b="1" dirty="0">
                <a:latin typeface="Palatino Linotype" panose="02040502050505030304" pitchFamily="18" charset="0"/>
              </a:rPr>
              <a:t>Access difficult to reach areas</a:t>
            </a:r>
          </a:p>
        </p:txBody>
      </p:sp>
      <p:sp>
        <p:nvSpPr>
          <p:cNvPr id="7" name="TextBox 6">
            <a:extLst>
              <a:ext uri="{FF2B5EF4-FFF2-40B4-BE49-F238E27FC236}">
                <a16:creationId xmlns:a16="http://schemas.microsoft.com/office/drawing/2014/main" id="{C4A72B73-CC10-4235-A5FC-34EDADA48EA4}"/>
              </a:ext>
            </a:extLst>
          </p:cNvPr>
          <p:cNvSpPr txBox="1"/>
          <p:nvPr/>
        </p:nvSpPr>
        <p:spPr>
          <a:xfrm>
            <a:off x="2153636" y="3239801"/>
            <a:ext cx="1869621" cy="276999"/>
          </a:xfrm>
          <a:prstGeom prst="rect">
            <a:avLst/>
          </a:prstGeom>
          <a:noFill/>
        </p:spPr>
        <p:txBody>
          <a:bodyPr wrap="square" rtlCol="0">
            <a:spAutoFit/>
          </a:bodyPr>
          <a:lstStyle/>
          <a:p>
            <a:pPr marL="70485" algn="just">
              <a:lnSpc>
                <a:spcPct val="100000"/>
              </a:lnSpc>
              <a:spcBef>
                <a:spcPts val="65"/>
              </a:spcBef>
            </a:pPr>
            <a:r>
              <a:rPr lang="en-US" sz="1200" b="1" spc="20" dirty="0">
                <a:solidFill>
                  <a:srgbClr val="231F20"/>
                </a:solidFill>
                <a:latin typeface="Franklin Gothic Book" panose="020B0503020102020204" pitchFamily="34" charset="0"/>
                <a:cs typeface="Calibri"/>
              </a:rPr>
              <a:t>Project Highlights</a:t>
            </a:r>
            <a:endParaRPr lang="en-US" sz="1200" dirty="0">
              <a:latin typeface="Franklin Gothic Book" panose="020B0503020102020204" pitchFamily="34" charset="0"/>
              <a:cs typeface="Calibri"/>
            </a:endParaRPr>
          </a:p>
        </p:txBody>
      </p:sp>
      <p:sp>
        <p:nvSpPr>
          <p:cNvPr id="9" name="TextBox 8">
            <a:extLst>
              <a:ext uri="{FF2B5EF4-FFF2-40B4-BE49-F238E27FC236}">
                <a16:creationId xmlns:a16="http://schemas.microsoft.com/office/drawing/2014/main" id="{923A82AD-E37A-41DA-A013-5EC270C31D70}"/>
              </a:ext>
            </a:extLst>
          </p:cNvPr>
          <p:cNvSpPr txBox="1"/>
          <p:nvPr/>
        </p:nvSpPr>
        <p:spPr>
          <a:xfrm>
            <a:off x="4923144" y="8441201"/>
            <a:ext cx="1461472" cy="276999"/>
          </a:xfrm>
          <a:prstGeom prst="rect">
            <a:avLst/>
          </a:prstGeom>
          <a:noFill/>
        </p:spPr>
        <p:txBody>
          <a:bodyPr wrap="square" rtlCol="0">
            <a:spAutoFit/>
          </a:bodyPr>
          <a:lstStyle/>
          <a:p>
            <a:r>
              <a:rPr lang="en-US" sz="1200" b="1" spc="20" dirty="0">
                <a:solidFill>
                  <a:srgbClr val="231F20"/>
                </a:solidFill>
                <a:latin typeface="Franklin Gothic Book" panose="020B0503020102020204" pitchFamily="34" charset="0"/>
                <a:cs typeface="Calibri"/>
              </a:rPr>
              <a:t>UAS Limitations</a:t>
            </a:r>
            <a:endParaRPr lang="en-US" sz="1200" dirty="0"/>
          </a:p>
        </p:txBody>
      </p:sp>
      <p:pic>
        <p:nvPicPr>
          <p:cNvPr id="18" name="Graphic 17" descr="Warning">
            <a:extLst>
              <a:ext uri="{FF2B5EF4-FFF2-40B4-BE49-F238E27FC236}">
                <a16:creationId xmlns:a16="http://schemas.microsoft.com/office/drawing/2014/main" id="{03A43D96-039B-4A79-9BF0-AFE32324296B}"/>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345497" y="8979374"/>
            <a:ext cx="334736" cy="334736"/>
          </a:xfrm>
          <a:prstGeom prst="rect">
            <a:avLst/>
          </a:prstGeom>
        </p:spPr>
      </p:pic>
      <p:sp>
        <p:nvSpPr>
          <p:cNvPr id="22" name="TextBox 21">
            <a:extLst>
              <a:ext uri="{FF2B5EF4-FFF2-40B4-BE49-F238E27FC236}">
                <a16:creationId xmlns:a16="http://schemas.microsoft.com/office/drawing/2014/main" id="{33D4567C-C791-4953-A861-D1349551AFEB}"/>
              </a:ext>
            </a:extLst>
          </p:cNvPr>
          <p:cNvSpPr txBox="1"/>
          <p:nvPr/>
        </p:nvSpPr>
        <p:spPr>
          <a:xfrm>
            <a:off x="2680233" y="9036532"/>
            <a:ext cx="2242910" cy="2308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00" b="1" dirty="0">
                <a:latin typeface="Palatino Linotype" panose="02040502050505030304" pitchFamily="18" charset="0"/>
              </a:rPr>
              <a:t>Safer &amp; faster than traditional methods</a:t>
            </a:r>
          </a:p>
        </p:txBody>
      </p:sp>
      <p:pic>
        <p:nvPicPr>
          <p:cNvPr id="23" name="Graphic 4" descr="Money">
            <a:extLst>
              <a:ext uri="{FF2B5EF4-FFF2-40B4-BE49-F238E27FC236}">
                <a16:creationId xmlns:a16="http://schemas.microsoft.com/office/drawing/2014/main" id="{19E3AD04-68BB-4550-BADE-05F11ABC0F7B}"/>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345497" y="9249711"/>
            <a:ext cx="362729" cy="362729"/>
          </a:xfrm>
          <a:prstGeom prst="rect">
            <a:avLst/>
          </a:prstGeom>
        </p:spPr>
      </p:pic>
      <p:sp>
        <p:nvSpPr>
          <p:cNvPr id="24" name="TextBox 23">
            <a:extLst>
              <a:ext uri="{FF2B5EF4-FFF2-40B4-BE49-F238E27FC236}">
                <a16:creationId xmlns:a16="http://schemas.microsoft.com/office/drawing/2014/main" id="{40375095-FBA5-46C8-BA41-D787C30F8547}"/>
              </a:ext>
            </a:extLst>
          </p:cNvPr>
          <p:cNvSpPr txBox="1"/>
          <p:nvPr/>
        </p:nvSpPr>
        <p:spPr>
          <a:xfrm>
            <a:off x="2708226" y="9340158"/>
            <a:ext cx="2242910" cy="2308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00" b="1" dirty="0">
                <a:latin typeface="Palatino Linotype" panose="02040502050505030304" pitchFamily="18" charset="0"/>
              </a:rPr>
              <a:t>Cost saving</a:t>
            </a:r>
          </a:p>
        </p:txBody>
      </p:sp>
      <p:pic>
        <p:nvPicPr>
          <p:cNvPr id="20" name="Graphic 19" descr="Earth Globe Americas">
            <a:extLst>
              <a:ext uri="{FF2B5EF4-FFF2-40B4-BE49-F238E27FC236}">
                <a16:creationId xmlns:a16="http://schemas.microsoft.com/office/drawing/2014/main" id="{8CF0A8B6-2657-46E6-86BD-E3785A1EB4A5}"/>
              </a:ext>
            </a:extLst>
          </p:cNvPr>
          <p:cNvPicPr>
            <a:picLocks noChangeAspect="1"/>
          </p:cNvPicPr>
          <p:nvPr/>
        </p:nvPicPr>
        <p:blipFill>
          <a:blip r:embed="rId15" cstate="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2345497" y="9542558"/>
            <a:ext cx="383465" cy="383465"/>
          </a:xfrm>
          <a:prstGeom prst="rect">
            <a:avLst/>
          </a:prstGeom>
        </p:spPr>
      </p:pic>
      <p:sp>
        <p:nvSpPr>
          <p:cNvPr id="28" name="TextBox 27">
            <a:extLst>
              <a:ext uri="{FF2B5EF4-FFF2-40B4-BE49-F238E27FC236}">
                <a16:creationId xmlns:a16="http://schemas.microsoft.com/office/drawing/2014/main" id="{38ADDD98-232D-42A4-8DD6-E0977A806093}"/>
              </a:ext>
            </a:extLst>
          </p:cNvPr>
          <p:cNvSpPr txBox="1"/>
          <p:nvPr/>
        </p:nvSpPr>
        <p:spPr>
          <a:xfrm>
            <a:off x="2718594" y="9612440"/>
            <a:ext cx="2242910" cy="2308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00" b="1" dirty="0">
                <a:latin typeface="Palatino Linotype" panose="02040502050505030304" pitchFamily="18" charset="0"/>
              </a:rPr>
              <a:t>Geospatial &amp; 3D data</a:t>
            </a:r>
          </a:p>
        </p:txBody>
      </p:sp>
      <p:pic>
        <p:nvPicPr>
          <p:cNvPr id="26" name="Graphic 25" descr="Lightning">
            <a:extLst>
              <a:ext uri="{FF2B5EF4-FFF2-40B4-BE49-F238E27FC236}">
                <a16:creationId xmlns:a16="http://schemas.microsoft.com/office/drawing/2014/main" id="{E1C3F82F-541B-4E00-88F6-0FA9BA0CCD2F}"/>
              </a:ext>
            </a:extLst>
          </p:cNvPr>
          <p:cNvPicPr>
            <a:picLocks noChangeAspect="1"/>
          </p:cNvPicPr>
          <p:nvPr/>
        </p:nvPicPr>
        <p:blipFill>
          <a:blip r:embed="rId17" cstate="print">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4951136" y="8673325"/>
            <a:ext cx="372451" cy="372451"/>
          </a:xfrm>
          <a:prstGeom prst="rect">
            <a:avLst/>
          </a:prstGeom>
        </p:spPr>
      </p:pic>
      <p:sp>
        <p:nvSpPr>
          <p:cNvPr id="33" name="TextBox 21">
            <a:extLst>
              <a:ext uri="{FF2B5EF4-FFF2-40B4-BE49-F238E27FC236}">
                <a16:creationId xmlns:a16="http://schemas.microsoft.com/office/drawing/2014/main" id="{63701DCB-3A1F-4684-855B-43B83115895E}"/>
              </a:ext>
            </a:extLst>
          </p:cNvPr>
          <p:cNvSpPr txBox="1"/>
          <p:nvPr/>
        </p:nvSpPr>
        <p:spPr>
          <a:xfrm>
            <a:off x="5251428" y="8714984"/>
            <a:ext cx="1804306" cy="2308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00" b="1" dirty="0">
                <a:latin typeface="Palatino Linotype" panose="02040502050505030304" pitchFamily="18" charset="0"/>
              </a:rPr>
              <a:t>Weather</a:t>
            </a:r>
          </a:p>
        </p:txBody>
      </p:sp>
      <p:pic>
        <p:nvPicPr>
          <p:cNvPr id="35" name="Graphic 2" descr="Wireless router">
            <a:extLst>
              <a:ext uri="{FF2B5EF4-FFF2-40B4-BE49-F238E27FC236}">
                <a16:creationId xmlns:a16="http://schemas.microsoft.com/office/drawing/2014/main" id="{B3C2580F-9711-4C3A-93DC-2BB15AE7A5AF}"/>
              </a:ext>
            </a:extLst>
          </p:cNvPr>
          <p:cNvPicPr>
            <a:picLocks noChangeAspect="1"/>
          </p:cNvPicPr>
          <p:nvPr/>
        </p:nvPicPr>
        <p:blipFill>
          <a:blip r:embed="rId19" cstate="print">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4972825" y="8972311"/>
            <a:ext cx="321211" cy="321211"/>
          </a:xfrm>
          <a:prstGeom prst="rect">
            <a:avLst/>
          </a:prstGeom>
        </p:spPr>
      </p:pic>
      <p:sp>
        <p:nvSpPr>
          <p:cNvPr id="36" name="TextBox 21">
            <a:extLst>
              <a:ext uri="{FF2B5EF4-FFF2-40B4-BE49-F238E27FC236}">
                <a16:creationId xmlns:a16="http://schemas.microsoft.com/office/drawing/2014/main" id="{02482FBB-99CC-49B3-8642-651247CB60FD}"/>
              </a:ext>
            </a:extLst>
          </p:cNvPr>
          <p:cNvSpPr txBox="1"/>
          <p:nvPr/>
        </p:nvSpPr>
        <p:spPr>
          <a:xfrm>
            <a:off x="5257879" y="9021796"/>
            <a:ext cx="1804306" cy="2308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00" b="1" dirty="0">
                <a:latin typeface="Palatino Linotype" panose="02040502050505030304" pitchFamily="18" charset="0"/>
              </a:rPr>
              <a:t>Battery Life</a:t>
            </a:r>
          </a:p>
        </p:txBody>
      </p:sp>
      <p:pic>
        <p:nvPicPr>
          <p:cNvPr id="37" name="Graphic 36" descr="Warning">
            <a:extLst>
              <a:ext uri="{FF2B5EF4-FFF2-40B4-BE49-F238E27FC236}">
                <a16:creationId xmlns:a16="http://schemas.microsoft.com/office/drawing/2014/main" id="{4B6FFB24-FE8D-4D9D-AE16-4D3F9C48D652}"/>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4961504" y="9278604"/>
            <a:ext cx="334736" cy="334736"/>
          </a:xfrm>
          <a:prstGeom prst="rect">
            <a:avLst/>
          </a:prstGeom>
        </p:spPr>
      </p:pic>
      <p:sp>
        <p:nvSpPr>
          <p:cNvPr id="38" name="TextBox 21">
            <a:extLst>
              <a:ext uri="{FF2B5EF4-FFF2-40B4-BE49-F238E27FC236}">
                <a16:creationId xmlns:a16="http://schemas.microsoft.com/office/drawing/2014/main" id="{F746D011-2E72-4D38-B983-494CE9616548}"/>
              </a:ext>
            </a:extLst>
          </p:cNvPr>
          <p:cNvSpPr txBox="1"/>
          <p:nvPr/>
        </p:nvSpPr>
        <p:spPr>
          <a:xfrm>
            <a:off x="5257879" y="9330556"/>
            <a:ext cx="1804306" cy="2308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00" b="1" dirty="0">
                <a:latin typeface="Palatino Linotype" panose="02040502050505030304" pitchFamily="18" charset="0"/>
              </a:rPr>
              <a:t>Equipment malfunction</a:t>
            </a:r>
          </a:p>
        </p:txBody>
      </p:sp>
      <p:sp>
        <p:nvSpPr>
          <p:cNvPr id="27" name="TextBox 26">
            <a:extLst>
              <a:ext uri="{FF2B5EF4-FFF2-40B4-BE49-F238E27FC236}">
                <a16:creationId xmlns:a16="http://schemas.microsoft.com/office/drawing/2014/main" id="{8158E027-AEEC-4CE3-A99C-4722FA99DD94}"/>
              </a:ext>
            </a:extLst>
          </p:cNvPr>
          <p:cNvSpPr txBox="1"/>
          <p:nvPr/>
        </p:nvSpPr>
        <p:spPr>
          <a:xfrm>
            <a:off x="2281954" y="1010433"/>
            <a:ext cx="4983871" cy="553998"/>
          </a:xfrm>
          <a:prstGeom prst="rect">
            <a:avLst/>
          </a:prstGeom>
          <a:noFill/>
        </p:spPr>
        <p:txBody>
          <a:bodyPr wrap="square" rtlCol="0">
            <a:spAutoFit/>
          </a:bodyPr>
          <a:lstStyle/>
          <a:p>
            <a:pPr marL="196850" marR="186055" lvl="0" algn="ctr">
              <a:lnSpc>
                <a:spcPts val="1800"/>
              </a:lnSpc>
              <a:spcBef>
                <a:spcPts val="825"/>
              </a:spcBef>
            </a:pPr>
            <a:r>
              <a:rPr lang="en-US" sz="2000" b="1" kern="0" spc="35" dirty="0">
                <a:solidFill>
                  <a:srgbClr val="231F20"/>
                </a:solidFill>
                <a:latin typeface="Franklin Gothic Medium" panose="020B0603020102020204" pitchFamily="34" charset="0"/>
                <a:cs typeface="Calibri"/>
              </a:rPr>
              <a:t>Unmanned Aerial Systems for Transportation Decision Support  </a:t>
            </a:r>
            <a:endParaRPr lang="en-US" sz="2000" kern="0" dirty="0">
              <a:solidFill>
                <a:prstClr val="black"/>
              </a:solidFill>
              <a:latin typeface="Franklin Gothic Medium" panose="020B0603020102020204" pitchFamily="34" charset="0"/>
              <a:cs typeface="Calibri"/>
            </a:endParaRPr>
          </a:p>
        </p:txBody>
      </p:sp>
      <p:pic>
        <p:nvPicPr>
          <p:cNvPr id="39" name="Graphic 4" descr="Head with Gears">
            <a:extLst>
              <a:ext uri="{FF2B5EF4-FFF2-40B4-BE49-F238E27FC236}">
                <a16:creationId xmlns:a16="http://schemas.microsoft.com/office/drawing/2014/main" id="{792A646D-E2FA-456D-AF02-4A2ECC3B8BB4}"/>
              </a:ext>
            </a:extLst>
          </p:cNvPr>
          <p:cNvPicPr>
            <a:picLocks noChangeAspect="1"/>
          </p:cNvPicPr>
          <p:nvPr/>
        </p:nvPicPr>
        <p:blipFill>
          <a:blip r:embed="rId21" cstate="print">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4982782" y="9592620"/>
            <a:ext cx="327639" cy="327639"/>
          </a:xfrm>
          <a:prstGeom prst="rect">
            <a:avLst/>
          </a:prstGeom>
        </p:spPr>
      </p:pic>
      <p:sp>
        <p:nvSpPr>
          <p:cNvPr id="40" name="TextBox 21">
            <a:extLst>
              <a:ext uri="{FF2B5EF4-FFF2-40B4-BE49-F238E27FC236}">
                <a16:creationId xmlns:a16="http://schemas.microsoft.com/office/drawing/2014/main" id="{A444E569-130A-4EAB-802B-7F1C0B2342E5}"/>
              </a:ext>
            </a:extLst>
          </p:cNvPr>
          <p:cNvSpPr txBox="1"/>
          <p:nvPr/>
        </p:nvSpPr>
        <p:spPr>
          <a:xfrm>
            <a:off x="5257879" y="9626064"/>
            <a:ext cx="1804306" cy="2308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00" b="1" dirty="0">
                <a:latin typeface="Palatino Linotype" panose="02040502050505030304" pitchFamily="18" charset="0"/>
              </a:rPr>
              <a:t>Expertise required</a:t>
            </a:r>
          </a:p>
        </p:txBody>
      </p:sp>
      <p:pic>
        <p:nvPicPr>
          <p:cNvPr id="10" name="Picture 9" descr="A picture containing tree, outdoor, person, water sport&#10;&#10;Description generated with very high confidence">
            <a:extLst>
              <a:ext uri="{FF2B5EF4-FFF2-40B4-BE49-F238E27FC236}">
                <a16:creationId xmlns:a16="http://schemas.microsoft.com/office/drawing/2014/main" id="{6D63D09E-2A22-4389-A001-5D2596F4298A}"/>
              </a:ext>
            </a:extLst>
          </p:cNvPr>
          <p:cNvPicPr>
            <a:picLocks noChangeAspect="1"/>
          </p:cNvPicPr>
          <p:nvPr/>
        </p:nvPicPr>
        <p:blipFill rotWithShape="1">
          <a:blip r:embed="rId23" cstate="print">
            <a:extLst>
              <a:ext uri="{28A0092B-C50C-407E-A947-70E740481C1C}">
                <a14:useLocalDpi xmlns:a14="http://schemas.microsoft.com/office/drawing/2010/main" val="0"/>
              </a:ext>
            </a:extLst>
          </a:blip>
          <a:srcRect t="7628" r="10921" b="8994"/>
          <a:stretch/>
        </p:blipFill>
        <p:spPr>
          <a:xfrm rot="5400000">
            <a:off x="4667066" y="5791628"/>
            <a:ext cx="3099546" cy="2175935"/>
          </a:xfrm>
          <a:prstGeom prst="rect">
            <a:avLst/>
          </a:prstGeom>
          <a:ln w="12700" cap="flat" cmpd="sng" algn="ctr">
            <a:solidFill>
              <a:schemeClr val="tx1"/>
            </a:solidFill>
            <a:prstDash val="solid"/>
            <a:round/>
            <a:headEnd type="none" w="med" len="med"/>
            <a:tailEnd type="none" w="med" len="med"/>
          </a:ln>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22ec0dd7-095b-41f2-b8b8-a624496b8c6b">E23TXWV46JPD-235135430-39</_dlc_DocId>
    <_dlc_DocIdUrl xmlns="22ec0dd7-095b-41f2-b8b8-a624496b8c6b">
      <Url>https://outside.vermont.gov/agency/VTRANS/external/docs/_layouts/15/DocIdRedir.aspx?ID=E23TXWV46JPD-235135430-39</Url>
      <Description>E23TXWV46JPD-235135430-39</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7618CA193348A64BB00EC4DD700C226C" ma:contentTypeVersion="4" ma:contentTypeDescription="Create a new document." ma:contentTypeScope="" ma:versionID="f06708e5199452a9f7394f94d84a6298">
  <xsd:schema xmlns:xsd="http://www.w3.org/2001/XMLSchema" xmlns:xs="http://www.w3.org/2001/XMLSchema" xmlns:p="http://schemas.microsoft.com/office/2006/metadata/properties" xmlns:ns2="2a208fe3-8287-4a8b-b629-d45392ca0f10" xmlns:ns3="22ec0dd7-095b-41f2-b8b8-a624496b8c6b" targetNamespace="http://schemas.microsoft.com/office/2006/metadata/properties" ma:root="true" ma:fieldsID="e6605e219c6038dbb08f224e297c44ee" ns2:_="" ns3:_="">
    <xsd:import namespace="2a208fe3-8287-4a8b-b629-d45392ca0f10"/>
    <xsd:import namespace="22ec0dd7-095b-41f2-b8b8-a624496b8c6b"/>
    <xsd:element name="properties">
      <xsd:complexType>
        <xsd:sequence>
          <xsd:element name="documentManagement">
            <xsd:complexType>
              <xsd:all>
                <xsd:element ref="ns2:SharedWithUser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208fe3-8287-4a8b-b629-d45392ca0f1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2ec0dd7-095b-41f2-b8b8-a624496b8c6b"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D191C07-8F6C-4836-BA4C-F930DBE517DE}"/>
</file>

<file path=customXml/itemProps2.xml><?xml version="1.0" encoding="utf-8"?>
<ds:datastoreItem xmlns:ds="http://schemas.openxmlformats.org/officeDocument/2006/customXml" ds:itemID="{CC9779C9-D9A9-449D-9A07-784FBCE1DDF5}"/>
</file>

<file path=customXml/itemProps3.xml><?xml version="1.0" encoding="utf-8"?>
<ds:datastoreItem xmlns:ds="http://schemas.openxmlformats.org/officeDocument/2006/customXml" ds:itemID="{09AFED61-CA95-45E2-AABA-45DBD99184E2}"/>
</file>

<file path=customXml/itemProps4.xml><?xml version="1.0" encoding="utf-8"?>
<ds:datastoreItem xmlns:ds="http://schemas.openxmlformats.org/officeDocument/2006/customXml" ds:itemID="{8F18A3FA-E650-4D9D-8AC4-453FE8499901}"/>
</file>

<file path=docProps/app.xml><?xml version="1.0" encoding="utf-8"?>
<Properties xmlns="http://schemas.openxmlformats.org/officeDocument/2006/extended-properties" xmlns:vt="http://schemas.openxmlformats.org/officeDocument/2006/docPropsVTypes">
  <Template/>
  <TotalTime>738</TotalTime>
  <Words>470</Words>
  <Application>Microsoft Office PowerPoint</Application>
  <PresentationFormat>Custom</PresentationFormat>
  <Paragraphs>70</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Calibri</vt:lpstr>
      <vt:lpstr>Franklin Gothic Book</vt:lpstr>
      <vt:lpstr>Franklin Gothic Demi</vt:lpstr>
      <vt:lpstr>Franklin Gothic Medium</vt:lpstr>
      <vt:lpstr>Palatino Linotype</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Dowds</dc:creator>
  <cp:lastModifiedBy>Jarlath</cp:lastModifiedBy>
  <cp:revision>33</cp:revision>
  <cp:lastPrinted>2017-07-31T17:57:21Z</cp:lastPrinted>
  <dcterms:created xsi:type="dcterms:W3CDTF">2016-10-05T18:36:23Z</dcterms:created>
  <dcterms:modified xsi:type="dcterms:W3CDTF">2017-09-14T20:08:29Z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2014-12-03T00:00:00Z</vt:filetime>
  </property>
  <property fmtid="{D5CDD505-2E9C-101B-9397-08002B2CF9AE}" pid="3" name="Creator">
    <vt:lpwstr>Adobe InDesign CS5 (7.0)</vt:lpwstr>
  </property>
  <property fmtid="{D5CDD505-2E9C-101B-9397-08002B2CF9AE}" pid="4" name="LastSaved">
    <vt:filetime>2016-10-05T00:00:00Z</vt:filetime>
  </property>
  <property fmtid="{D5CDD505-2E9C-101B-9397-08002B2CF9AE}" pid="5" name="ContentTypeId">
    <vt:lpwstr>0x0101007618CA193348A64BB00EC4DD700C226C</vt:lpwstr>
  </property>
  <property fmtid="{D5CDD505-2E9C-101B-9397-08002B2CF9AE}" pid="6" name="_dlc_DocIdItemGuid">
    <vt:lpwstr>cae32061-b772-4eac-8f7d-79b67d897f7e</vt:lpwstr>
  </property>
</Properties>
</file>